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2.xml" ContentType="application/vnd.openxmlformats-officedocument.presentationml.comments+xml"/>
  <Override PartName="/ppt/notesSlides/notesSlide4.xml" ContentType="application/vnd.openxmlformats-officedocument.presentationml.notesSlide+xml"/>
  <Override PartName="/ppt/comments/comment3.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4.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omments/comment5.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 id="2147483702" r:id="rId2"/>
    <p:sldMasterId id="2147483714" r:id="rId3"/>
    <p:sldMasterId id="2147483726" r:id="rId4"/>
    <p:sldMasterId id="2147483738" r:id="rId5"/>
    <p:sldMasterId id="2147483750" r:id="rId6"/>
    <p:sldMasterId id="2147483762" r:id="rId7"/>
    <p:sldMasterId id="2147483774" r:id="rId8"/>
    <p:sldMasterId id="2147483786" r:id="rId9"/>
  </p:sldMasterIdLst>
  <p:notesMasterIdLst>
    <p:notesMasterId r:id="rId49"/>
  </p:notesMasterIdLst>
  <p:sldIdLst>
    <p:sldId id="257" r:id="rId10"/>
    <p:sldId id="366" r:id="rId11"/>
    <p:sldId id="323" r:id="rId12"/>
    <p:sldId id="324" r:id="rId13"/>
    <p:sldId id="361" r:id="rId14"/>
    <p:sldId id="362" r:id="rId15"/>
    <p:sldId id="336" r:id="rId16"/>
    <p:sldId id="354" r:id="rId17"/>
    <p:sldId id="328" r:id="rId18"/>
    <p:sldId id="283" r:id="rId19"/>
    <p:sldId id="337" r:id="rId20"/>
    <p:sldId id="291" r:id="rId21"/>
    <p:sldId id="326" r:id="rId22"/>
    <p:sldId id="302" r:id="rId23"/>
    <p:sldId id="304" r:id="rId24"/>
    <p:sldId id="350" r:id="rId25"/>
    <p:sldId id="263" r:id="rId26"/>
    <p:sldId id="279" r:id="rId27"/>
    <p:sldId id="349" r:id="rId28"/>
    <p:sldId id="319" r:id="rId29"/>
    <p:sldId id="339" r:id="rId30"/>
    <p:sldId id="335" r:id="rId31"/>
    <p:sldId id="320" r:id="rId32"/>
    <p:sldId id="340" r:id="rId33"/>
    <p:sldId id="343" r:id="rId34"/>
    <p:sldId id="334" r:id="rId35"/>
    <p:sldId id="321" r:id="rId36"/>
    <p:sldId id="341" r:id="rId37"/>
    <p:sldId id="344" r:id="rId38"/>
    <p:sldId id="352" r:id="rId39"/>
    <p:sldId id="353" r:id="rId40"/>
    <p:sldId id="294" r:id="rId41"/>
    <p:sldId id="322" r:id="rId42"/>
    <p:sldId id="347" r:id="rId43"/>
    <p:sldId id="278" r:id="rId44"/>
    <p:sldId id="365" r:id="rId45"/>
    <p:sldId id="348" r:id="rId46"/>
    <p:sldId id="357" r:id="rId47"/>
    <p:sldId id="355"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 Lawrence Sanders" initials="GLS" lastIdx="5" clrIdx="1">
    <p:extLst>
      <p:ext uri="{19B8F6BF-5375-455C-9EA6-DF929625EA0E}">
        <p15:presenceInfo xmlns:p15="http://schemas.microsoft.com/office/powerpoint/2012/main" userId="a3660eed58d91ed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6" autoAdjust="0"/>
    <p:restoredTop sz="72913" autoAdjust="0"/>
  </p:normalViewPr>
  <p:slideViewPr>
    <p:cSldViewPr snapToGrid="0">
      <p:cViewPr varScale="1">
        <p:scale>
          <a:sx n="62" d="100"/>
          <a:sy n="62" d="100"/>
        </p:scale>
        <p:origin x="1399" y="38"/>
      </p:cViewPr>
      <p:guideLst/>
    </p:cSldViewPr>
  </p:slideViewPr>
  <p:notesTextViewPr>
    <p:cViewPr>
      <p:scale>
        <a:sx n="3" d="2"/>
        <a:sy n="3" d="2"/>
      </p:scale>
      <p:origin x="0" y="0"/>
    </p:cViewPr>
  </p:notesTextViewPr>
  <p:notesViewPr>
    <p:cSldViewPr snapToGrid="0">
      <p:cViewPr varScale="1">
        <p:scale>
          <a:sx n="67" d="100"/>
          <a:sy n="67" d="100"/>
        </p:scale>
        <p:origin x="3055" y="3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commentAuthors" Target="commentAuthor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theme" Target="theme/theme1.xml"/><Relationship Id="rId5" Type="http://schemas.openxmlformats.org/officeDocument/2006/relationships/slideMaster" Target="slideMasters/slideMaster5.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8" Type="http://schemas.openxmlformats.org/officeDocument/2006/relationships/slideMaster" Target="slideMasters/slideMaster8.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How many years to find a collision</a:t>
            </a:r>
          </a:p>
        </c:rich>
      </c:tx>
      <c:layout/>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Sheet1!$C$2:$C$26</c:f>
              <c:numCache>
                <c:formatCode>General</c:formatCode>
                <c:ptCount val="25"/>
                <c:pt idx="0">
                  <c:v>120</c:v>
                </c:pt>
                <c:pt idx="1">
                  <c:v>121</c:v>
                </c:pt>
                <c:pt idx="2">
                  <c:v>122</c:v>
                </c:pt>
                <c:pt idx="3">
                  <c:v>123</c:v>
                </c:pt>
                <c:pt idx="4">
                  <c:v>124</c:v>
                </c:pt>
                <c:pt idx="5">
                  <c:v>125</c:v>
                </c:pt>
                <c:pt idx="6">
                  <c:v>126</c:v>
                </c:pt>
                <c:pt idx="7">
                  <c:v>127</c:v>
                </c:pt>
                <c:pt idx="8">
                  <c:v>128</c:v>
                </c:pt>
                <c:pt idx="9">
                  <c:v>129</c:v>
                </c:pt>
                <c:pt idx="10">
                  <c:v>130</c:v>
                </c:pt>
                <c:pt idx="11">
                  <c:v>131</c:v>
                </c:pt>
                <c:pt idx="12">
                  <c:v>132</c:v>
                </c:pt>
                <c:pt idx="13">
                  <c:v>133</c:v>
                </c:pt>
                <c:pt idx="14">
                  <c:v>134</c:v>
                </c:pt>
                <c:pt idx="15">
                  <c:v>135</c:v>
                </c:pt>
                <c:pt idx="16">
                  <c:v>136</c:v>
                </c:pt>
                <c:pt idx="17">
                  <c:v>137</c:v>
                </c:pt>
                <c:pt idx="18">
                  <c:v>138</c:v>
                </c:pt>
                <c:pt idx="19">
                  <c:v>139</c:v>
                </c:pt>
                <c:pt idx="20">
                  <c:v>140</c:v>
                </c:pt>
                <c:pt idx="21">
                  <c:v>141</c:v>
                </c:pt>
                <c:pt idx="22">
                  <c:v>142</c:v>
                </c:pt>
                <c:pt idx="23">
                  <c:v>143</c:v>
                </c:pt>
                <c:pt idx="24">
                  <c:v>144</c:v>
                </c:pt>
              </c:numCache>
            </c:numRef>
          </c:xVal>
          <c:yVal>
            <c:numRef>
              <c:f>Sheet1!$D$2:$D$26</c:f>
              <c:numCache>
                <c:formatCode>#,##0.00</c:formatCode>
                <c:ptCount val="25"/>
                <c:pt idx="0">
                  <c:v>0</c:v>
                </c:pt>
                <c:pt idx="1">
                  <c:v>0</c:v>
                </c:pt>
                <c:pt idx="2">
                  <c:v>0</c:v>
                </c:pt>
                <c:pt idx="3">
                  <c:v>0</c:v>
                </c:pt>
                <c:pt idx="4">
                  <c:v>0</c:v>
                </c:pt>
                <c:pt idx="5">
                  <c:v>0</c:v>
                </c:pt>
                <c:pt idx="6">
                  <c:v>0</c:v>
                </c:pt>
                <c:pt idx="7">
                  <c:v>0</c:v>
                </c:pt>
                <c:pt idx="8">
                  <c:v>0</c:v>
                </c:pt>
                <c:pt idx="9">
                  <c:v>0.01</c:v>
                </c:pt>
                <c:pt idx="10">
                  <c:v>0.01</c:v>
                </c:pt>
                <c:pt idx="11">
                  <c:v>0.01</c:v>
                </c:pt>
                <c:pt idx="12">
                  <c:v>0.02</c:v>
                </c:pt>
                <c:pt idx="13">
                  <c:v>0.03</c:v>
                </c:pt>
                <c:pt idx="14">
                  <c:v>0.04</c:v>
                </c:pt>
                <c:pt idx="15">
                  <c:v>0.05</c:v>
                </c:pt>
                <c:pt idx="16">
                  <c:v>7.0000000000000007E-2</c:v>
                </c:pt>
                <c:pt idx="17">
                  <c:v>0.1</c:v>
                </c:pt>
                <c:pt idx="18">
                  <c:v>0.15</c:v>
                </c:pt>
                <c:pt idx="19">
                  <c:v>0.21</c:v>
                </c:pt>
                <c:pt idx="20">
                  <c:v>0.28999999999999998</c:v>
                </c:pt>
                <c:pt idx="21">
                  <c:v>0.41</c:v>
                </c:pt>
                <c:pt idx="22">
                  <c:v>0.59</c:v>
                </c:pt>
                <c:pt idx="23">
                  <c:v>0.83</c:v>
                </c:pt>
                <c:pt idx="24">
                  <c:v>1.17</c:v>
                </c:pt>
              </c:numCache>
            </c:numRef>
          </c:yVal>
          <c:smooth val="0"/>
          <c:extLst>
            <c:ext xmlns:c16="http://schemas.microsoft.com/office/drawing/2014/chart" uri="{C3380CC4-5D6E-409C-BE32-E72D297353CC}">
              <c16:uniqueId val="{00000000-99A3-4076-BDBD-6808B244BE2E}"/>
            </c:ext>
          </c:extLst>
        </c:ser>
        <c:dLbls>
          <c:showLegendKey val="0"/>
          <c:showVal val="0"/>
          <c:showCatName val="0"/>
          <c:showSerName val="0"/>
          <c:showPercent val="0"/>
          <c:showBubbleSize val="0"/>
        </c:dLbls>
        <c:axId val="522003055"/>
        <c:axId val="521994319"/>
      </c:scatterChart>
      <c:valAx>
        <c:axId val="522003055"/>
        <c:scaling>
          <c:orientation val="minMax"/>
          <c:max val="145"/>
          <c:min val="12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a:t>Number of Bits in Hash</a:t>
                </a:r>
              </a:p>
            </c:rich>
          </c:tx>
          <c:layout>
            <c:manualLayout>
              <c:xMode val="edge"/>
              <c:yMode val="edge"/>
              <c:x val="0.31915857392825892"/>
              <c:y val="0.85090259550889469"/>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21994319"/>
        <c:crosses val="autoZero"/>
        <c:crossBetween val="midCat"/>
      </c:valAx>
      <c:valAx>
        <c:axId val="52199431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a:t>Years</a:t>
                </a:r>
              </a:p>
            </c:rich>
          </c:tx>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22003055"/>
        <c:crosses val="autoZero"/>
        <c:crossBetween val="midCat"/>
      </c:valAx>
      <c:spPr>
        <a:noFill/>
        <a:ln>
          <a:noFill/>
        </a:ln>
        <a:effectLst/>
      </c:spPr>
    </c:plotArea>
    <c:plotVisOnly val="1"/>
    <c:dispBlanksAs val="gap"/>
    <c:showDLblsOverMax val="0"/>
  </c:chart>
  <c:spPr>
    <a:noFill/>
    <a:ln>
      <a:noFill/>
    </a:ln>
    <a:effectLst/>
  </c:spPr>
  <c:txPr>
    <a:bodyPr/>
    <a:lstStyle/>
    <a:p>
      <a:pPr>
        <a:defRPr sz="1600"/>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How many years to find a collision</a:t>
            </a:r>
          </a:p>
        </c:rich>
      </c:tx>
      <c:layout>
        <c:manualLayout>
          <c:xMode val="edge"/>
          <c:yMode val="edge"/>
          <c:x val="0.21227077865266844"/>
          <c:y val="3.2407407407407406E-2"/>
        </c:manualLayout>
      </c:layout>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Sheet1!$C$27:$C$57</c:f>
              <c:numCache>
                <c:formatCode>General</c:formatCode>
                <c:ptCount val="31"/>
                <c:pt idx="0">
                  <c:v>145</c:v>
                </c:pt>
                <c:pt idx="1">
                  <c:v>146</c:v>
                </c:pt>
                <c:pt idx="2">
                  <c:v>147</c:v>
                </c:pt>
                <c:pt idx="3">
                  <c:v>148</c:v>
                </c:pt>
                <c:pt idx="4">
                  <c:v>149</c:v>
                </c:pt>
                <c:pt idx="5">
                  <c:v>150</c:v>
                </c:pt>
                <c:pt idx="6">
                  <c:v>151</c:v>
                </c:pt>
                <c:pt idx="7">
                  <c:v>152</c:v>
                </c:pt>
                <c:pt idx="8">
                  <c:v>153</c:v>
                </c:pt>
                <c:pt idx="9">
                  <c:v>154</c:v>
                </c:pt>
                <c:pt idx="10">
                  <c:v>155</c:v>
                </c:pt>
                <c:pt idx="11">
                  <c:v>156</c:v>
                </c:pt>
                <c:pt idx="12">
                  <c:v>157</c:v>
                </c:pt>
                <c:pt idx="13">
                  <c:v>158</c:v>
                </c:pt>
                <c:pt idx="14">
                  <c:v>159</c:v>
                </c:pt>
                <c:pt idx="15">
                  <c:v>160</c:v>
                </c:pt>
                <c:pt idx="16">
                  <c:v>161</c:v>
                </c:pt>
                <c:pt idx="17">
                  <c:v>162</c:v>
                </c:pt>
                <c:pt idx="18">
                  <c:v>163</c:v>
                </c:pt>
                <c:pt idx="19">
                  <c:v>164</c:v>
                </c:pt>
                <c:pt idx="20">
                  <c:v>165</c:v>
                </c:pt>
                <c:pt idx="21">
                  <c:v>166</c:v>
                </c:pt>
                <c:pt idx="22">
                  <c:v>167</c:v>
                </c:pt>
                <c:pt idx="23">
                  <c:v>168</c:v>
                </c:pt>
                <c:pt idx="24">
                  <c:v>169</c:v>
                </c:pt>
                <c:pt idx="25">
                  <c:v>170</c:v>
                </c:pt>
                <c:pt idx="26">
                  <c:v>171</c:v>
                </c:pt>
                <c:pt idx="27">
                  <c:v>172</c:v>
                </c:pt>
                <c:pt idx="28">
                  <c:v>173</c:v>
                </c:pt>
                <c:pt idx="29">
                  <c:v>174</c:v>
                </c:pt>
                <c:pt idx="30">
                  <c:v>175</c:v>
                </c:pt>
              </c:numCache>
            </c:numRef>
          </c:xVal>
          <c:yVal>
            <c:numRef>
              <c:f>Sheet1!$D$27:$D$57</c:f>
              <c:numCache>
                <c:formatCode>#,##0</c:formatCode>
                <c:ptCount val="31"/>
                <c:pt idx="0">
                  <c:v>1.66</c:v>
                </c:pt>
                <c:pt idx="1">
                  <c:v>2.35</c:v>
                </c:pt>
                <c:pt idx="2">
                  <c:v>3.32</c:v>
                </c:pt>
                <c:pt idx="3">
                  <c:v>4.6900000000000004</c:v>
                </c:pt>
                <c:pt idx="4">
                  <c:v>6.64</c:v>
                </c:pt>
                <c:pt idx="5">
                  <c:v>9.3800000000000008</c:v>
                </c:pt>
                <c:pt idx="6">
                  <c:v>13.27</c:v>
                </c:pt>
                <c:pt idx="7">
                  <c:v>18.77</c:v>
                </c:pt>
                <c:pt idx="8">
                  <c:v>26.54</c:v>
                </c:pt>
                <c:pt idx="9">
                  <c:v>37.54</c:v>
                </c:pt>
                <c:pt idx="10">
                  <c:v>53.08</c:v>
                </c:pt>
                <c:pt idx="11">
                  <c:v>75.069999999999993</c:v>
                </c:pt>
                <c:pt idx="12">
                  <c:v>106.17</c:v>
                </c:pt>
                <c:pt idx="13">
                  <c:v>15.14</c:v>
                </c:pt>
                <c:pt idx="14">
                  <c:v>212.33</c:v>
                </c:pt>
                <c:pt idx="15">
                  <c:v>300</c:v>
                </c:pt>
                <c:pt idx="16">
                  <c:v>424.67</c:v>
                </c:pt>
                <c:pt idx="17">
                  <c:v>600.57000000000005</c:v>
                </c:pt>
                <c:pt idx="18">
                  <c:v>849.33</c:v>
                </c:pt>
                <c:pt idx="19">
                  <c:v>1201.1400000000001</c:v>
                </c:pt>
                <c:pt idx="20">
                  <c:v>1698.67</c:v>
                </c:pt>
                <c:pt idx="21">
                  <c:v>2402.2800000000002</c:v>
                </c:pt>
                <c:pt idx="22">
                  <c:v>3397.33</c:v>
                </c:pt>
                <c:pt idx="23">
                  <c:v>4805.55</c:v>
                </c:pt>
                <c:pt idx="24">
                  <c:v>6794.66</c:v>
                </c:pt>
                <c:pt idx="25">
                  <c:v>9609.11</c:v>
                </c:pt>
                <c:pt idx="26">
                  <c:v>13589.33</c:v>
                </c:pt>
                <c:pt idx="27">
                  <c:v>19218.21</c:v>
                </c:pt>
                <c:pt idx="28">
                  <c:v>27178.66</c:v>
                </c:pt>
                <c:pt idx="29">
                  <c:v>38436.42</c:v>
                </c:pt>
                <c:pt idx="30">
                  <c:v>54357.31</c:v>
                </c:pt>
              </c:numCache>
            </c:numRef>
          </c:yVal>
          <c:smooth val="0"/>
          <c:extLst>
            <c:ext xmlns:c16="http://schemas.microsoft.com/office/drawing/2014/chart" uri="{C3380CC4-5D6E-409C-BE32-E72D297353CC}">
              <c16:uniqueId val="{00000000-51D9-476A-BFC1-FE426C23A089}"/>
            </c:ext>
          </c:extLst>
        </c:ser>
        <c:dLbls>
          <c:showLegendKey val="0"/>
          <c:showVal val="0"/>
          <c:showCatName val="0"/>
          <c:showSerName val="0"/>
          <c:showPercent val="0"/>
          <c:showBubbleSize val="0"/>
        </c:dLbls>
        <c:axId val="515988655"/>
        <c:axId val="515979503"/>
      </c:scatterChart>
      <c:valAx>
        <c:axId val="515988655"/>
        <c:scaling>
          <c:orientation val="minMax"/>
          <c:max val="175"/>
          <c:min val="145"/>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a:t>Number of Bits in Hash</a:t>
                </a:r>
              </a:p>
              <a:p>
                <a:pPr>
                  <a:defRPr/>
                </a:pPr>
                <a:endParaRPr lang="en-US"/>
              </a:p>
            </c:rich>
          </c:tx>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15979503"/>
        <c:crosses val="autoZero"/>
        <c:crossBetween val="midCat"/>
      </c:valAx>
      <c:valAx>
        <c:axId val="51597950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a:t>Years</a:t>
                </a:r>
              </a:p>
            </c:rich>
          </c:tx>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15988655"/>
        <c:crosses val="autoZero"/>
        <c:crossBetween val="midCat"/>
      </c:valAx>
      <c:spPr>
        <a:noFill/>
        <a:ln>
          <a:noFill/>
        </a:ln>
        <a:effectLst/>
      </c:spPr>
    </c:plotArea>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19-07-16T10:24:10.714" idx="4">
    <p:pos x="10" y="10"/>
    <p:text>Changes to the text I made in RED.</p:text>
    <p:extLst>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9-07-16T09:20:18.890" idx="1">
    <p:pos x="10" y="10"/>
    <p:text>For slides 2-4 I moved the headings so they are aligned in relatively the same place on each slide, and altered the font siz so it is consistent from one slide to the next.</p:text>
    <p:extLst>
      <p:ext uri="{C676402C-5697-4E1C-873F-D02D1690AC5C}">
        <p15:threadingInfo xmlns:p15="http://schemas.microsoft.com/office/powerpoint/2012/main" timeZoneBias="24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9-12-24T09:54:09.654" idx="1">
    <p:pos x="10" y="10"/>
    <p:text/>
    <p:extLst>
      <p:ext uri="{C676402C-5697-4E1C-873F-D02D1690AC5C}">
        <p15:threadingInfo xmlns:p15="http://schemas.microsoft.com/office/powerpoint/2012/main" timeZoneBias="30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19-07-16T09:37:29.452" idx="2">
    <p:pos x="10" y="10"/>
    <p:text>The LAST sentence in the "notes" is confusing: it reads "an exclusive or of the final output"?</p:text>
    <p:extLst>
      <p:ext uri="{C676402C-5697-4E1C-873F-D02D1690AC5C}">
        <p15:threadingInfo xmlns:p15="http://schemas.microsoft.com/office/powerpoint/2012/main" timeZoneBias="24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19-07-16T10:21:42.574" idx="3">
    <p:pos x="10" y="10"/>
    <p:text>Aside from editing the text within the slides, I made sure there was consistency in the fonts, sizes, and alignment of both the headings &amp; text on each slide.  Very informative PPT, with nice exercises built in!</p:text>
    <p:extLst>
      <p:ext uri="{C676402C-5697-4E1C-873F-D02D1690AC5C}">
        <p15:threadingInfo xmlns:p15="http://schemas.microsoft.com/office/powerpoint/2012/main" timeZoneBias="2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7B3DB-A39F-4BBF-ADDB-2287AA7939F5}" type="datetimeFigureOut">
              <a:rPr lang="en-US" smtClean="0"/>
              <a:t>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A91305-6629-4D67-88DF-2E1C5B65AC1F}" type="slidenum">
              <a:rPr lang="en-US" smtClean="0"/>
              <a:t>‹#›</a:t>
            </a:fld>
            <a:endParaRPr lang="en-US"/>
          </a:p>
        </p:txBody>
      </p:sp>
    </p:spTree>
    <p:extLst>
      <p:ext uri="{BB962C8B-B14F-4D97-AF65-F5344CB8AC3E}">
        <p14:creationId xmlns:p14="http://schemas.microsoft.com/office/powerpoint/2010/main" val="378988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1</a:t>
            </a:fld>
            <a:endParaRPr lang="en-US"/>
          </a:p>
        </p:txBody>
      </p:sp>
    </p:spTree>
    <p:extLst>
      <p:ext uri="{BB962C8B-B14F-4D97-AF65-F5344CB8AC3E}">
        <p14:creationId xmlns:p14="http://schemas.microsoft.com/office/powerpoint/2010/main" val="510438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2</a:t>
            </a:fld>
            <a:endParaRPr lang="en-US"/>
          </a:p>
        </p:txBody>
      </p:sp>
    </p:spTree>
    <p:extLst>
      <p:ext uri="{BB962C8B-B14F-4D97-AF65-F5344CB8AC3E}">
        <p14:creationId xmlns:p14="http://schemas.microsoft.com/office/powerpoint/2010/main" val="471379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68CFB9-1B44-453B-84F7-102AAA0EDCD1}" type="slidenum">
              <a:rPr lang="en-US" smtClean="0"/>
              <a:t>3</a:t>
            </a:fld>
            <a:endParaRPr lang="en-US"/>
          </a:p>
        </p:txBody>
      </p:sp>
    </p:spTree>
    <p:extLst>
      <p:ext uri="{BB962C8B-B14F-4D97-AF65-F5344CB8AC3E}">
        <p14:creationId xmlns:p14="http://schemas.microsoft.com/office/powerpoint/2010/main" val="60819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t>
            </a:r>
            <a:r>
              <a:rPr lang="en-US" strike="sngStrike" dirty="0"/>
              <a:t>is where we want to </a:t>
            </a:r>
            <a:r>
              <a:rPr lang="en-US" dirty="0"/>
              <a:t>discuss how the hash functions works</a:t>
            </a:r>
            <a:r>
              <a:rPr lang="en-US" dirty="0">
                <a:solidFill>
                  <a:srgbClr val="FF0000"/>
                </a:solidFill>
              </a:rPr>
              <a:t>: </a:t>
            </a:r>
            <a:r>
              <a:rPr lang="en-US" dirty="0"/>
              <a:t>the text “Hello World“ is converted</a:t>
            </a:r>
            <a:r>
              <a:rPr lang="en-US" baseline="0" dirty="0"/>
              <a:t> into a hash value after it passes through the hash function SHA1. </a:t>
            </a:r>
            <a:endParaRPr lang="en-US" dirty="0"/>
          </a:p>
        </p:txBody>
      </p:sp>
      <p:sp>
        <p:nvSpPr>
          <p:cNvPr id="4" name="Slide Number Placeholder 3"/>
          <p:cNvSpPr>
            <a:spLocks noGrp="1"/>
          </p:cNvSpPr>
          <p:nvPr>
            <p:ph type="sldNum" sz="quarter" idx="10"/>
          </p:nvPr>
        </p:nvSpPr>
        <p:spPr/>
        <p:txBody>
          <a:bodyPr/>
          <a:lstStyle/>
          <a:p>
            <a:fld id="{1768CFB9-1B44-453B-84F7-102AAA0EDCD1}" type="slidenum">
              <a:rPr lang="en-US" smtClean="0"/>
              <a:t>4</a:t>
            </a:fld>
            <a:endParaRPr lang="en-US"/>
          </a:p>
        </p:txBody>
      </p:sp>
    </p:spTree>
    <p:extLst>
      <p:ext uri="{BB962C8B-B14F-4D97-AF65-F5344CB8AC3E}">
        <p14:creationId xmlns:p14="http://schemas.microsoft.com/office/powerpoint/2010/main" val="2405109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7</a:t>
            </a:fld>
            <a:endParaRPr lang="en-US"/>
          </a:p>
        </p:txBody>
      </p:sp>
    </p:spTree>
    <p:extLst>
      <p:ext uri="{BB962C8B-B14F-4D97-AF65-F5344CB8AC3E}">
        <p14:creationId xmlns:p14="http://schemas.microsoft.com/office/powerpoint/2010/main" val="29759695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computational steps required for computing a SHA hash. We first have the message in</a:t>
            </a:r>
            <a:r>
              <a:rPr lang="en-US" baseline="0" dirty="0"/>
              <a:t> binary, represented as M</a:t>
            </a:r>
            <a:r>
              <a:rPr lang="en-US" baseline="-25000" dirty="0"/>
              <a:t>i</a:t>
            </a:r>
            <a:r>
              <a:rPr lang="en-US" baseline="0" dirty="0"/>
              <a:t>. A specified block of x bits is appended to the message. The two steps equate to a total length of the expanded message, which is N times the number of bits. A buffer is used to hold the intermediate and final results of the hash function. Then we go through a number of rounds that depend on the algorithm used. Each round utilizes an exclusive or by the additive constant represented as </a:t>
            </a:r>
            <a:r>
              <a:rPr lang="en-US" baseline="0" dirty="0" err="1"/>
              <a:t>K</a:t>
            </a:r>
            <a:r>
              <a:rPr lang="en-US" baseline="-25000" dirty="0" err="1"/>
              <a:t>n</a:t>
            </a:r>
            <a:r>
              <a:rPr lang="en-US" baseline="0" dirty="0"/>
              <a:t> and the hash value that was calculated at the specific round. Finally, we </a:t>
            </a:r>
            <a:r>
              <a:rPr lang="en-US" baseline="0" dirty="0" err="1"/>
              <a:t>xor</a:t>
            </a:r>
            <a:r>
              <a:rPr lang="en-US" baseline="0" dirty="0"/>
              <a:t> the output of the last round by utilizing an exclusive or of the final output of Round n by the hash value of the previous hash.  </a:t>
            </a:r>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10</a:t>
            </a:fld>
            <a:endParaRPr lang="en-US"/>
          </a:p>
        </p:txBody>
      </p:sp>
    </p:spTree>
    <p:extLst>
      <p:ext uri="{BB962C8B-B14F-4D97-AF65-F5344CB8AC3E}">
        <p14:creationId xmlns:p14="http://schemas.microsoft.com/office/powerpoint/2010/main" val="3116849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68CFB9-1B44-453B-84F7-102AAA0EDCD1}" type="slidenum">
              <a:rPr lang="en-US" smtClean="0"/>
              <a:t>11</a:t>
            </a:fld>
            <a:endParaRPr lang="en-US"/>
          </a:p>
        </p:txBody>
      </p:sp>
    </p:spTree>
    <p:extLst>
      <p:ext uri="{BB962C8B-B14F-4D97-AF65-F5344CB8AC3E}">
        <p14:creationId xmlns:p14="http://schemas.microsoft.com/office/powerpoint/2010/main" val="2740205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quick demonstration</a:t>
            </a:r>
            <a:r>
              <a:rPr lang="en-US" baseline="0" dirty="0"/>
              <a:t> of how man-in-the-middle attacks can be prevented through the use of hashing. Hashes are nothing more than a method of fingerprinting. This means you can authenticate that the data sent is original and hasn’t been altered.</a:t>
            </a:r>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12</a:t>
            </a:fld>
            <a:endParaRPr lang="en-US"/>
          </a:p>
        </p:txBody>
      </p:sp>
    </p:spTree>
    <p:extLst>
      <p:ext uri="{BB962C8B-B14F-4D97-AF65-F5344CB8AC3E}">
        <p14:creationId xmlns:p14="http://schemas.microsoft.com/office/powerpoint/2010/main" val="42836452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Hash </a:t>
            </a:r>
            <a:r>
              <a:rPr lang="en-US" dirty="0" err="1"/>
              <a:t>Kracker</a:t>
            </a:r>
            <a:r>
              <a:rPr lang="en-US" dirty="0"/>
              <a:t> is an example of a malicious hash</a:t>
            </a:r>
            <a:r>
              <a:rPr lang="en-US" baseline="0" dirty="0"/>
              <a:t> cracking</a:t>
            </a:r>
            <a:r>
              <a:rPr lang="en-US" dirty="0"/>
              <a:t> application that attempts to check if any password hashes match the ones in the password</a:t>
            </a:r>
            <a:r>
              <a:rPr lang="en-US" baseline="0" dirty="0"/>
              <a:t> dictionary file. You will notice the time it takes to get a password can be quick, if and only if it exists in the dictionary file.</a:t>
            </a:r>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14</a:t>
            </a:fld>
            <a:endParaRPr lang="en-US"/>
          </a:p>
        </p:txBody>
      </p:sp>
    </p:spTree>
    <p:extLst>
      <p:ext uri="{BB962C8B-B14F-4D97-AF65-F5344CB8AC3E}">
        <p14:creationId xmlns:p14="http://schemas.microsoft.com/office/powerpoint/2010/main" val="36818225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several common passwords that could be put in a password cracker</a:t>
            </a:r>
            <a:r>
              <a:rPr lang="en-US" baseline="0" dirty="0"/>
              <a:t> dictionary. </a:t>
            </a:r>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15</a:t>
            </a:fld>
            <a:endParaRPr lang="en-US"/>
          </a:p>
        </p:txBody>
      </p:sp>
    </p:spTree>
    <p:extLst>
      <p:ext uri="{BB962C8B-B14F-4D97-AF65-F5344CB8AC3E}">
        <p14:creationId xmlns:p14="http://schemas.microsoft.com/office/powerpoint/2010/main" val="2619997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18</a:t>
            </a:fld>
            <a:endParaRPr lang="en-US"/>
          </a:p>
        </p:txBody>
      </p:sp>
    </p:spTree>
    <p:extLst>
      <p:ext uri="{BB962C8B-B14F-4D97-AF65-F5344CB8AC3E}">
        <p14:creationId xmlns:p14="http://schemas.microsoft.com/office/powerpoint/2010/main" val="24396454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20</a:t>
            </a:fld>
            <a:endParaRPr lang="en-US"/>
          </a:p>
        </p:txBody>
      </p:sp>
    </p:spTree>
    <p:extLst>
      <p:ext uri="{BB962C8B-B14F-4D97-AF65-F5344CB8AC3E}">
        <p14:creationId xmlns:p14="http://schemas.microsoft.com/office/powerpoint/2010/main" val="35630440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21</a:t>
            </a:fld>
            <a:endParaRPr lang="en-US"/>
          </a:p>
        </p:txBody>
      </p:sp>
    </p:spTree>
    <p:extLst>
      <p:ext uri="{BB962C8B-B14F-4D97-AF65-F5344CB8AC3E}">
        <p14:creationId xmlns:p14="http://schemas.microsoft.com/office/powerpoint/2010/main" val="12704864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22</a:t>
            </a:fld>
            <a:endParaRPr lang="en-US"/>
          </a:p>
        </p:txBody>
      </p:sp>
    </p:spTree>
    <p:extLst>
      <p:ext uri="{BB962C8B-B14F-4D97-AF65-F5344CB8AC3E}">
        <p14:creationId xmlns:p14="http://schemas.microsoft.com/office/powerpoint/2010/main" val="29590552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23</a:t>
            </a:fld>
            <a:endParaRPr lang="en-US"/>
          </a:p>
        </p:txBody>
      </p:sp>
    </p:spTree>
    <p:extLst>
      <p:ext uri="{BB962C8B-B14F-4D97-AF65-F5344CB8AC3E}">
        <p14:creationId xmlns:p14="http://schemas.microsoft.com/office/powerpoint/2010/main" val="30687242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24</a:t>
            </a:fld>
            <a:endParaRPr lang="en-US"/>
          </a:p>
        </p:txBody>
      </p:sp>
    </p:spTree>
    <p:extLst>
      <p:ext uri="{BB962C8B-B14F-4D97-AF65-F5344CB8AC3E}">
        <p14:creationId xmlns:p14="http://schemas.microsoft.com/office/powerpoint/2010/main" val="7752673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25</a:t>
            </a:fld>
            <a:endParaRPr lang="en-US"/>
          </a:p>
        </p:txBody>
      </p:sp>
    </p:spTree>
    <p:extLst>
      <p:ext uri="{BB962C8B-B14F-4D97-AF65-F5344CB8AC3E}">
        <p14:creationId xmlns:p14="http://schemas.microsoft.com/office/powerpoint/2010/main" val="12993662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26</a:t>
            </a:fld>
            <a:endParaRPr lang="en-US"/>
          </a:p>
        </p:txBody>
      </p:sp>
    </p:spTree>
    <p:extLst>
      <p:ext uri="{BB962C8B-B14F-4D97-AF65-F5344CB8AC3E}">
        <p14:creationId xmlns:p14="http://schemas.microsoft.com/office/powerpoint/2010/main" val="17424885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27</a:t>
            </a:fld>
            <a:endParaRPr lang="en-US"/>
          </a:p>
        </p:txBody>
      </p:sp>
    </p:spTree>
    <p:extLst>
      <p:ext uri="{BB962C8B-B14F-4D97-AF65-F5344CB8AC3E}">
        <p14:creationId xmlns:p14="http://schemas.microsoft.com/office/powerpoint/2010/main" val="36156339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28</a:t>
            </a:fld>
            <a:endParaRPr lang="en-US"/>
          </a:p>
        </p:txBody>
      </p:sp>
    </p:spTree>
    <p:extLst>
      <p:ext uri="{BB962C8B-B14F-4D97-AF65-F5344CB8AC3E}">
        <p14:creationId xmlns:p14="http://schemas.microsoft.com/office/powerpoint/2010/main" val="10995316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29</a:t>
            </a:fld>
            <a:endParaRPr lang="en-US"/>
          </a:p>
        </p:txBody>
      </p:sp>
    </p:spTree>
    <p:extLst>
      <p:ext uri="{BB962C8B-B14F-4D97-AF65-F5344CB8AC3E}">
        <p14:creationId xmlns:p14="http://schemas.microsoft.com/office/powerpoint/2010/main" val="5659609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interesting exercise addition that can help students</a:t>
            </a:r>
            <a:r>
              <a:rPr lang="en-US" baseline="0" dirty="0"/>
              <a:t> grasp hashing and how the addition of strings does not increase the run time of the algorithms. </a:t>
            </a:r>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32</a:t>
            </a:fld>
            <a:endParaRPr lang="en-US"/>
          </a:p>
        </p:txBody>
      </p:sp>
    </p:spTree>
    <p:extLst>
      <p:ext uri="{BB962C8B-B14F-4D97-AF65-F5344CB8AC3E}">
        <p14:creationId xmlns:p14="http://schemas.microsoft.com/office/powerpoint/2010/main" val="30906722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r>
              <a:rPr lang="en-US" baseline="0" dirty="0"/>
              <a:t> Be sure to enter in 65000 without commas and enter in 160 bits as demonstrated in the next slide.</a:t>
            </a:r>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33</a:t>
            </a:fld>
            <a:endParaRPr lang="en-US"/>
          </a:p>
        </p:txBody>
      </p:sp>
    </p:spTree>
    <p:extLst>
      <p:ext uri="{BB962C8B-B14F-4D97-AF65-F5344CB8AC3E}">
        <p14:creationId xmlns:p14="http://schemas.microsoft.com/office/powerpoint/2010/main" val="5462997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34</a:t>
            </a:fld>
            <a:endParaRPr lang="en-US"/>
          </a:p>
        </p:txBody>
      </p:sp>
    </p:spTree>
    <p:extLst>
      <p:ext uri="{BB962C8B-B14F-4D97-AF65-F5344CB8AC3E}">
        <p14:creationId xmlns:p14="http://schemas.microsoft.com/office/powerpoint/2010/main" val="14572127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35</a:t>
            </a:fld>
            <a:endParaRPr lang="en-US"/>
          </a:p>
        </p:txBody>
      </p:sp>
    </p:spTree>
    <p:extLst>
      <p:ext uri="{BB962C8B-B14F-4D97-AF65-F5344CB8AC3E}">
        <p14:creationId xmlns:p14="http://schemas.microsoft.com/office/powerpoint/2010/main" val="14840882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36</a:t>
            </a:fld>
            <a:endParaRPr lang="en-US"/>
          </a:p>
        </p:txBody>
      </p:sp>
    </p:spTree>
    <p:extLst>
      <p:ext uri="{BB962C8B-B14F-4D97-AF65-F5344CB8AC3E}">
        <p14:creationId xmlns:p14="http://schemas.microsoft.com/office/powerpoint/2010/main" val="3562774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36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EE63BD1-0761-44DD-A34A-8EEA3A8938B0}" type="datetimeFigureOut">
              <a:rPr lang="en-US" smtClean="0"/>
              <a:t>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9FDAA-B130-4D73-8170-C4FCFB57AA56}" type="slidenum">
              <a:rPr lang="en-US" smtClean="0"/>
              <a:t>‹#›</a:t>
            </a:fld>
            <a:endParaRPr lang="en-US"/>
          </a:p>
        </p:txBody>
      </p:sp>
    </p:spTree>
    <p:extLst>
      <p:ext uri="{BB962C8B-B14F-4D97-AF65-F5344CB8AC3E}">
        <p14:creationId xmlns:p14="http://schemas.microsoft.com/office/powerpoint/2010/main" val="2924398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83506" y="500062"/>
            <a:ext cx="7615989" cy="1325563"/>
          </a:xfrm>
        </p:spPr>
        <p:txBody>
          <a:bodyPr>
            <a:normAutofit/>
          </a:bodyPr>
          <a:lstStyle>
            <a:lvl1pPr>
              <a:defRPr sz="4800" b="1">
                <a:latin typeface="+mj-lt"/>
              </a:defRPr>
            </a:lvl1pPr>
          </a:lstStyle>
          <a:p>
            <a:r>
              <a:rPr lang="en-US"/>
              <a:t>Click to edit Master title style</a:t>
            </a:r>
            <a:endParaRPr lang="en-US" dirty="0"/>
          </a:p>
        </p:txBody>
      </p:sp>
      <p:sp>
        <p:nvSpPr>
          <p:cNvPr id="3" name="Content Placeholder 2"/>
          <p:cNvSpPr>
            <a:spLocks noGrp="1"/>
          </p:cNvSpPr>
          <p:nvPr>
            <p:ph idx="1"/>
          </p:nvPr>
        </p:nvSpPr>
        <p:spPr>
          <a:xfrm>
            <a:off x="1046748" y="2232525"/>
            <a:ext cx="10515600" cy="4351338"/>
          </a:xfrm>
        </p:spPr>
        <p:txBody>
          <a:bodyPr/>
          <a:lstStyle>
            <a:lvl1pPr>
              <a:defRPr sz="3600" b="1">
                <a:latin typeface="+mj-lt"/>
              </a:defRPr>
            </a:lvl1pPr>
            <a:lvl2pPr>
              <a:defRPr sz="3200" b="1">
                <a:latin typeface="+mj-lt"/>
              </a:defRPr>
            </a:lvl2pPr>
            <a:lvl3pPr>
              <a:defRPr sz="2800"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atin typeface="+mj-lt"/>
              </a:defRPr>
            </a:lvl1pPr>
          </a:lstStyle>
          <a:p>
            <a:fld id="{2EE63BD1-0761-44DD-A34A-8EEA3A8938B0}" type="datetimeFigureOut">
              <a:rPr lang="en-US" smtClean="0"/>
              <a:t>1/6/2020</a:t>
            </a:fld>
            <a:endParaRPr lang="en-US"/>
          </a:p>
        </p:txBody>
      </p:sp>
      <p:sp>
        <p:nvSpPr>
          <p:cNvPr id="5" name="Footer Placeholder 4"/>
          <p:cNvSpPr>
            <a:spLocks noGrp="1"/>
          </p:cNvSpPr>
          <p:nvPr>
            <p:ph type="ftr" sz="quarter" idx="11"/>
          </p:nvPr>
        </p:nvSpPr>
        <p:spPr/>
        <p:txBody>
          <a:bodyPr/>
          <a:lstStyle>
            <a:lvl1pPr>
              <a:defRPr>
                <a:latin typeface="+mj-lt"/>
              </a:defRPr>
            </a:lvl1pPr>
          </a:lstStyle>
          <a:p>
            <a:endParaRPr lang="en-US"/>
          </a:p>
        </p:txBody>
      </p:sp>
      <p:sp>
        <p:nvSpPr>
          <p:cNvPr id="6" name="Slide Number Placeholder 5"/>
          <p:cNvSpPr>
            <a:spLocks noGrp="1"/>
          </p:cNvSpPr>
          <p:nvPr>
            <p:ph type="sldNum" sz="quarter" idx="12"/>
          </p:nvPr>
        </p:nvSpPr>
        <p:spPr/>
        <p:txBody>
          <a:bodyPr/>
          <a:lstStyle>
            <a:lvl1pPr>
              <a:defRPr>
                <a:latin typeface="+mj-lt"/>
              </a:defRPr>
            </a:lvl1pPr>
          </a:lstStyle>
          <a:p>
            <a:fld id="{D7F9FDAA-B130-4D73-8170-C4FCFB57AA56}" type="slidenum">
              <a:rPr lang="en-US" smtClean="0"/>
              <a:t>‹#›</a:t>
            </a:fld>
            <a:endParaRPr lang="en-US"/>
          </a:p>
        </p:txBody>
      </p:sp>
    </p:spTree>
    <p:extLst>
      <p:ext uri="{BB962C8B-B14F-4D97-AF65-F5344CB8AC3E}">
        <p14:creationId xmlns:p14="http://schemas.microsoft.com/office/powerpoint/2010/main" val="3625102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EE63BD1-0761-44DD-A34A-8EEA3A8938B0}" type="datetimeFigureOut">
              <a:rPr lang="en-US" smtClean="0"/>
              <a:t>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9FDAA-B130-4D73-8170-C4FCFB57AA56}" type="slidenum">
              <a:rPr lang="en-US" smtClean="0"/>
              <a:t>‹#›</a:t>
            </a:fld>
            <a:endParaRPr lang="en-US"/>
          </a:p>
        </p:txBody>
      </p:sp>
    </p:spTree>
    <p:extLst>
      <p:ext uri="{BB962C8B-B14F-4D97-AF65-F5344CB8AC3E}">
        <p14:creationId xmlns:p14="http://schemas.microsoft.com/office/powerpoint/2010/main" val="2182745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mj-lt"/>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1">
                <a:latin typeface="+mj-lt"/>
              </a:defRPr>
            </a:lvl1pPr>
          </a:lstStyle>
          <a:p>
            <a:fld id="{2EE63BD1-0761-44DD-A34A-8EEA3A8938B0}" type="datetimeFigureOut">
              <a:rPr lang="en-US" smtClean="0"/>
              <a:t>1/6/2020</a:t>
            </a:fld>
            <a:endParaRPr lang="en-US"/>
          </a:p>
        </p:txBody>
      </p:sp>
      <p:sp>
        <p:nvSpPr>
          <p:cNvPr id="6" name="Footer Placeholder 5"/>
          <p:cNvSpPr>
            <a:spLocks noGrp="1"/>
          </p:cNvSpPr>
          <p:nvPr>
            <p:ph type="ftr" sz="quarter" idx="11"/>
          </p:nvPr>
        </p:nvSpPr>
        <p:spPr/>
        <p:txBody>
          <a:bodyPr/>
          <a:lstStyle>
            <a:lvl1pPr>
              <a:defRPr b="1">
                <a:latin typeface="+mj-lt"/>
              </a:defRPr>
            </a:lvl1pPr>
          </a:lstStyle>
          <a:p>
            <a:endParaRPr lang="en-US"/>
          </a:p>
        </p:txBody>
      </p:sp>
      <p:sp>
        <p:nvSpPr>
          <p:cNvPr id="7" name="Slide Number Placeholder 6"/>
          <p:cNvSpPr>
            <a:spLocks noGrp="1"/>
          </p:cNvSpPr>
          <p:nvPr>
            <p:ph type="sldNum" sz="quarter" idx="12"/>
          </p:nvPr>
        </p:nvSpPr>
        <p:spPr/>
        <p:txBody>
          <a:bodyPr/>
          <a:lstStyle>
            <a:lvl1pPr>
              <a:defRPr b="1">
                <a:latin typeface="+mj-lt"/>
              </a:defRPr>
            </a:lvl1pPr>
          </a:lstStyle>
          <a:p>
            <a:fld id="{D7F9FDAA-B130-4D73-8170-C4FCFB57AA56}" type="slidenum">
              <a:rPr lang="en-US" smtClean="0"/>
              <a:t>‹#›</a:t>
            </a:fld>
            <a:endParaRPr lang="en-US"/>
          </a:p>
        </p:txBody>
      </p:sp>
    </p:spTree>
    <p:extLst>
      <p:ext uri="{BB962C8B-B14F-4D97-AF65-F5344CB8AC3E}">
        <p14:creationId xmlns:p14="http://schemas.microsoft.com/office/powerpoint/2010/main" val="2257054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b="1">
                <a:latin typeface="+mj-lt"/>
              </a:defRPr>
            </a:lvl1p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1">
                <a:latin typeface="+mj-lt"/>
              </a:defRPr>
            </a:lvl1pPr>
          </a:lstStyle>
          <a:p>
            <a:fld id="{2EE63BD1-0761-44DD-A34A-8EEA3A8938B0}" type="datetimeFigureOut">
              <a:rPr lang="en-US" smtClean="0"/>
              <a:t>1/6/2020</a:t>
            </a:fld>
            <a:endParaRPr lang="en-US"/>
          </a:p>
        </p:txBody>
      </p:sp>
      <p:sp>
        <p:nvSpPr>
          <p:cNvPr id="8" name="Footer Placeholder 7"/>
          <p:cNvSpPr>
            <a:spLocks noGrp="1"/>
          </p:cNvSpPr>
          <p:nvPr>
            <p:ph type="ftr" sz="quarter" idx="11"/>
          </p:nvPr>
        </p:nvSpPr>
        <p:spPr/>
        <p:txBody>
          <a:bodyPr/>
          <a:lstStyle>
            <a:lvl1pPr>
              <a:defRPr b="1">
                <a:latin typeface="+mj-lt"/>
              </a:defRPr>
            </a:lvl1pPr>
          </a:lstStyle>
          <a:p>
            <a:endParaRPr lang="en-US"/>
          </a:p>
        </p:txBody>
      </p:sp>
      <p:sp>
        <p:nvSpPr>
          <p:cNvPr id="9" name="Slide Number Placeholder 8"/>
          <p:cNvSpPr>
            <a:spLocks noGrp="1"/>
          </p:cNvSpPr>
          <p:nvPr>
            <p:ph type="sldNum" sz="quarter" idx="12"/>
          </p:nvPr>
        </p:nvSpPr>
        <p:spPr/>
        <p:txBody>
          <a:bodyPr/>
          <a:lstStyle>
            <a:lvl1pPr>
              <a:defRPr b="1">
                <a:latin typeface="+mj-lt"/>
              </a:defRPr>
            </a:lvl1pPr>
          </a:lstStyle>
          <a:p>
            <a:fld id="{D7F9FDAA-B130-4D73-8170-C4FCFB57AA56}" type="slidenum">
              <a:rPr lang="en-US" smtClean="0"/>
              <a:t>‹#›</a:t>
            </a:fld>
            <a:endParaRPr lang="en-US"/>
          </a:p>
        </p:txBody>
      </p:sp>
    </p:spTree>
    <p:extLst>
      <p:ext uri="{BB962C8B-B14F-4D97-AF65-F5344CB8AC3E}">
        <p14:creationId xmlns:p14="http://schemas.microsoft.com/office/powerpoint/2010/main" val="2623195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EE63BD1-0761-44DD-A34A-8EEA3A8938B0}" type="datetimeFigureOut">
              <a:rPr lang="en-US" smtClean="0"/>
              <a:t>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F9FDAA-B130-4D73-8170-C4FCFB57AA56}" type="slidenum">
              <a:rPr lang="en-US" smtClean="0"/>
              <a:t>‹#›</a:t>
            </a:fld>
            <a:endParaRPr lang="en-US"/>
          </a:p>
        </p:txBody>
      </p:sp>
    </p:spTree>
    <p:extLst>
      <p:ext uri="{BB962C8B-B14F-4D97-AF65-F5344CB8AC3E}">
        <p14:creationId xmlns:p14="http://schemas.microsoft.com/office/powerpoint/2010/main" val="1907337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E63BD1-0761-44DD-A34A-8EEA3A8938B0}" type="datetimeFigureOut">
              <a:rPr lang="en-US" smtClean="0"/>
              <a:t>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F9FDAA-B130-4D73-8170-C4FCFB57AA56}" type="slidenum">
              <a:rPr lang="en-US" smtClean="0"/>
              <a:t>‹#›</a:t>
            </a:fld>
            <a:endParaRPr lang="en-US"/>
          </a:p>
        </p:txBody>
      </p:sp>
    </p:spTree>
    <p:extLst>
      <p:ext uri="{BB962C8B-B14F-4D97-AF65-F5344CB8AC3E}">
        <p14:creationId xmlns:p14="http://schemas.microsoft.com/office/powerpoint/2010/main" val="679402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mj-lt"/>
              </a:defRPr>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mj-lt"/>
              </a:defRPr>
            </a:lvl1pPr>
            <a:lvl2pPr>
              <a:defRPr sz="2800">
                <a:latin typeface="+mj-lt"/>
              </a:defRPr>
            </a:lvl2pPr>
            <a:lvl3pPr>
              <a:defRPr sz="2400">
                <a:latin typeface="+mj-lt"/>
              </a:defRPr>
            </a:lvl3pPr>
            <a:lvl4pPr>
              <a:defRPr sz="2000">
                <a:latin typeface="+mj-lt"/>
              </a:defRPr>
            </a:lvl4pPr>
            <a:lvl5pPr>
              <a:defRPr sz="2000">
                <a:latin typeface="+mj-lt"/>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atin typeface="+mj-lt"/>
              </a:defRPr>
            </a:lvl1pPr>
          </a:lstStyle>
          <a:p>
            <a:fld id="{2EE63BD1-0761-44DD-A34A-8EEA3A8938B0}" type="datetimeFigureOut">
              <a:rPr lang="en-US" smtClean="0"/>
              <a:t>1/6/2020</a:t>
            </a:fld>
            <a:endParaRPr lang="en-US"/>
          </a:p>
        </p:txBody>
      </p:sp>
      <p:sp>
        <p:nvSpPr>
          <p:cNvPr id="6" name="Footer Placeholder 5"/>
          <p:cNvSpPr>
            <a:spLocks noGrp="1"/>
          </p:cNvSpPr>
          <p:nvPr>
            <p:ph type="ftr" sz="quarter" idx="11"/>
          </p:nvPr>
        </p:nvSpPr>
        <p:spPr/>
        <p:txBody>
          <a:bodyPr/>
          <a:lstStyle>
            <a:lvl1pPr>
              <a:defRPr>
                <a:latin typeface="+mj-lt"/>
              </a:defRPr>
            </a:lvl1pPr>
          </a:lstStyle>
          <a:p>
            <a:endParaRPr lang="en-US"/>
          </a:p>
        </p:txBody>
      </p:sp>
      <p:sp>
        <p:nvSpPr>
          <p:cNvPr id="7" name="Slide Number Placeholder 6"/>
          <p:cNvSpPr>
            <a:spLocks noGrp="1"/>
          </p:cNvSpPr>
          <p:nvPr>
            <p:ph type="sldNum" sz="quarter" idx="12"/>
          </p:nvPr>
        </p:nvSpPr>
        <p:spPr/>
        <p:txBody>
          <a:bodyPr/>
          <a:lstStyle>
            <a:lvl1pPr>
              <a:defRPr>
                <a:latin typeface="+mj-lt"/>
              </a:defRPr>
            </a:lvl1pPr>
          </a:lstStyle>
          <a:p>
            <a:fld id="{D7F9FDAA-B130-4D73-8170-C4FCFB57AA56}" type="slidenum">
              <a:rPr lang="en-US" smtClean="0"/>
              <a:t>‹#›</a:t>
            </a:fld>
            <a:endParaRPr lang="en-US"/>
          </a:p>
        </p:txBody>
      </p:sp>
    </p:spTree>
    <p:extLst>
      <p:ext uri="{BB962C8B-B14F-4D97-AF65-F5344CB8AC3E}">
        <p14:creationId xmlns:p14="http://schemas.microsoft.com/office/powerpoint/2010/main" val="2329350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E63BD1-0761-44DD-A34A-8EEA3A8938B0}" type="datetimeFigureOut">
              <a:rPr lang="en-US" smtClean="0"/>
              <a:t>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9FDAA-B130-4D73-8170-C4FCFB57AA56}" type="slidenum">
              <a:rPr lang="en-US" smtClean="0"/>
              <a:t>‹#›</a:t>
            </a:fld>
            <a:endParaRPr lang="en-US"/>
          </a:p>
        </p:txBody>
      </p:sp>
    </p:spTree>
    <p:extLst>
      <p:ext uri="{BB962C8B-B14F-4D97-AF65-F5344CB8AC3E}">
        <p14:creationId xmlns:p14="http://schemas.microsoft.com/office/powerpoint/2010/main" val="3782298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E63BD1-0761-44DD-A34A-8EEA3A8938B0}" type="datetimeFigureOut">
              <a:rPr lang="en-US" smtClean="0"/>
              <a:t>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9FDAA-B130-4D73-8170-C4FCFB57AA56}" type="slidenum">
              <a:rPr lang="en-US" smtClean="0"/>
              <a:t>‹#›</a:t>
            </a:fld>
            <a:endParaRPr lang="en-US"/>
          </a:p>
        </p:txBody>
      </p:sp>
    </p:spTree>
    <p:extLst>
      <p:ext uri="{BB962C8B-B14F-4D97-AF65-F5344CB8AC3E}">
        <p14:creationId xmlns:p14="http://schemas.microsoft.com/office/powerpoint/2010/main" val="22461102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E63BD1-0761-44DD-A34A-8EEA3A8938B0}" type="datetimeFigureOut">
              <a:rPr lang="en-US" smtClean="0"/>
              <a:t>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9FDAA-B130-4D73-8170-C4FCFB57AA56}" type="slidenum">
              <a:rPr lang="en-US" smtClean="0"/>
              <a:t>‹#›</a:t>
            </a:fld>
            <a:endParaRPr lang="en-US"/>
          </a:p>
        </p:txBody>
      </p:sp>
    </p:spTree>
    <p:extLst>
      <p:ext uri="{BB962C8B-B14F-4D97-AF65-F5344CB8AC3E}">
        <p14:creationId xmlns:p14="http://schemas.microsoft.com/office/powerpoint/2010/main" val="3771443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13797850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3250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91797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37884963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8876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7277535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13827950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60162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70548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57980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47200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31835755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61969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74501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17532386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77525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15452367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5344004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10836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66810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96159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44323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30438330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39736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98807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3763240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63301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13526388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24521884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971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50559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289491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84498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4799919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20644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54944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292507577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60845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12740289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12336458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8830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784966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224926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61765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t="25197"/>
          <a:stretch/>
        </p:blipFill>
        <p:spPr>
          <a:xfrm>
            <a:off x="0" y="1"/>
            <a:ext cx="12224018" cy="6858000"/>
          </a:xfrm>
          <a:prstGeom prst="rect">
            <a:avLst/>
          </a:prstGeom>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36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09639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25197"/>
          <a:stretch/>
        </p:blipFill>
        <p:spPr>
          <a:xfrm>
            <a:off x="0" y="0"/>
            <a:ext cx="12224018" cy="6858000"/>
          </a:xfrm>
          <a:prstGeom prst="rect">
            <a:avLst/>
          </a:prstGeom>
        </p:spPr>
      </p:pic>
      <p:sp>
        <p:nvSpPr>
          <p:cNvPr id="2" name="Title 1"/>
          <p:cNvSpPr>
            <a:spLocks noGrp="1"/>
          </p:cNvSpPr>
          <p:nvPr>
            <p:ph type="title"/>
          </p:nvPr>
        </p:nvSpPr>
        <p:spPr>
          <a:xfrm>
            <a:off x="4383506" y="500062"/>
            <a:ext cx="7615989" cy="1325563"/>
          </a:xfrm>
        </p:spPr>
        <p:txBody>
          <a:bodyPr>
            <a:normAutofit/>
          </a:bodyPr>
          <a:lstStyle>
            <a:lvl1pPr>
              <a:defRPr sz="4800" b="1">
                <a:latin typeface="+mj-lt"/>
              </a:defRPr>
            </a:lvl1pPr>
          </a:lstStyle>
          <a:p>
            <a:r>
              <a:rPr lang="en-US" smtClean="0"/>
              <a:t>Click to edit Master title style</a:t>
            </a:r>
            <a:endParaRPr lang="en-US" dirty="0"/>
          </a:p>
        </p:txBody>
      </p:sp>
      <p:sp>
        <p:nvSpPr>
          <p:cNvPr id="3" name="Content Placeholder 2"/>
          <p:cNvSpPr>
            <a:spLocks noGrp="1"/>
          </p:cNvSpPr>
          <p:nvPr>
            <p:ph idx="1"/>
          </p:nvPr>
        </p:nvSpPr>
        <p:spPr>
          <a:xfrm>
            <a:off x="1046748" y="2232525"/>
            <a:ext cx="10515600" cy="4351338"/>
          </a:xfrm>
        </p:spPr>
        <p:txBody>
          <a:bodyPr/>
          <a:lstStyle>
            <a:lvl1pPr>
              <a:defRPr sz="3600" b="1">
                <a:latin typeface="+mj-lt"/>
              </a:defRPr>
            </a:lvl1pPr>
            <a:lvl2pPr>
              <a:defRPr sz="3200" b="1">
                <a:latin typeface="+mj-lt"/>
              </a:defRPr>
            </a:lvl2pPr>
            <a:lvl3pPr>
              <a:defRPr sz="2800" b="1">
                <a:latin typeface="+mj-lt"/>
              </a:defRPr>
            </a:lvl3pPr>
            <a:lvl4pPr>
              <a:defRPr b="1">
                <a:latin typeface="+mj-lt"/>
              </a:defRPr>
            </a:lvl4pPr>
            <a:lvl5pPr>
              <a:defRPr b="1">
                <a:latin typeface="+mj-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5" name="Footer Placeholder 4"/>
          <p:cNvSpPr>
            <a:spLocks noGrp="1"/>
          </p:cNvSpPr>
          <p:nvPr>
            <p:ph type="ftr" sz="quarter" idx="11"/>
          </p:nvPr>
        </p:nvSpPr>
        <p:spPr/>
        <p:txBody>
          <a:bodyPr/>
          <a:lstStyle>
            <a:lvl1pPr>
              <a:defRPr>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6" name="Slide Number Placeholder 5"/>
          <p:cNvSpPr>
            <a:spLocks noGrp="1"/>
          </p:cNvSpPr>
          <p:nvPr>
            <p:ph type="sldNum" sz="quarter" idx="12"/>
          </p:nvPr>
        </p:nvSpPr>
        <p:spPr/>
        <p:txBody>
          <a:bodyPr/>
          <a:lstStyle>
            <a:lvl1pPr>
              <a:defRPr>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9556665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25197"/>
          <a:stretch/>
        </p:blipFill>
        <p:spPr>
          <a:xfrm>
            <a:off x="0" y="0"/>
            <a:ext cx="12224018" cy="6858000"/>
          </a:xfrm>
          <a:prstGeom prst="rect">
            <a:avLst/>
          </a:prstGeom>
        </p:spPr>
      </p:pic>
    </p:spTree>
    <p:extLst>
      <p:ext uri="{BB962C8B-B14F-4D97-AF65-F5344CB8AC3E}">
        <p14:creationId xmlns:p14="http://schemas.microsoft.com/office/powerpoint/2010/main" val="232454124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mj-lt"/>
              </a:defRPr>
            </a:lvl1p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b="1">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1"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6" name="Footer Placeholder 5"/>
          <p:cNvSpPr>
            <a:spLocks noGrp="1"/>
          </p:cNvSpPr>
          <p:nvPr>
            <p:ph type="ftr" sz="quarter" idx="11"/>
          </p:nvPr>
        </p:nvSpPr>
        <p:spPr/>
        <p:txBody>
          <a:bodyPr/>
          <a:lstStyle>
            <a:lvl1pPr>
              <a:defRPr b="1">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7" name="Slide Number Placeholder 6"/>
          <p:cNvSpPr>
            <a:spLocks noGrp="1"/>
          </p:cNvSpPr>
          <p:nvPr>
            <p:ph type="sldNum" sz="quarter" idx="12"/>
          </p:nvPr>
        </p:nvSpPr>
        <p:spPr/>
        <p:txBody>
          <a:bodyPr/>
          <a:lstStyle>
            <a:lvl1pPr>
              <a:defRPr b="1">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1"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5023147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b="1">
                <a:latin typeface="+mj-lt"/>
              </a:defRPr>
            </a:lvl1p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b="1">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1"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8" name="Footer Placeholder 7"/>
          <p:cNvSpPr>
            <a:spLocks noGrp="1"/>
          </p:cNvSpPr>
          <p:nvPr>
            <p:ph type="ftr" sz="quarter" idx="11"/>
          </p:nvPr>
        </p:nvSpPr>
        <p:spPr/>
        <p:txBody>
          <a:bodyPr/>
          <a:lstStyle>
            <a:lvl1pPr>
              <a:defRPr b="1">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9" name="Slide Number Placeholder 8"/>
          <p:cNvSpPr>
            <a:spLocks noGrp="1"/>
          </p:cNvSpPr>
          <p:nvPr>
            <p:ph type="sldNum" sz="quarter" idx="12"/>
          </p:nvPr>
        </p:nvSpPr>
        <p:spPr/>
        <p:txBody>
          <a:bodyPr/>
          <a:lstStyle>
            <a:lvl1pPr>
              <a:defRPr b="1">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1"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55772600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5197"/>
          <a:stretch/>
        </p:blipFill>
        <p:spPr>
          <a:xfrm>
            <a:off x="0" y="0"/>
            <a:ext cx="12224018"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868917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5197"/>
          <a:stretch/>
        </p:blipFill>
        <p:spPr>
          <a:xfrm>
            <a:off x="0" y="0"/>
            <a:ext cx="12224018" cy="6858000"/>
          </a:xfrm>
          <a:prstGeom prst="rect">
            <a:avLst/>
          </a:prstGeom>
        </p:spPr>
      </p:pic>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369094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mj-lt"/>
              </a:defRPr>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atin typeface="+mj-lt"/>
              </a:defRPr>
            </a:lvl1pPr>
            <a:lvl2pPr>
              <a:defRPr sz="2800">
                <a:latin typeface="+mj-lt"/>
              </a:defRPr>
            </a:lvl2pPr>
            <a:lvl3pPr>
              <a:defRPr sz="2400">
                <a:latin typeface="+mj-lt"/>
              </a:defRPr>
            </a:lvl3pPr>
            <a:lvl4pPr>
              <a:defRPr sz="2000">
                <a:latin typeface="+mj-lt"/>
              </a:defRPr>
            </a:lvl4pPr>
            <a:lvl5pPr>
              <a:defRPr sz="2000">
                <a:latin typeface="+mj-lt"/>
              </a:defRPr>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6" name="Footer Placeholder 5"/>
          <p:cNvSpPr>
            <a:spLocks noGrp="1"/>
          </p:cNvSpPr>
          <p:nvPr>
            <p:ph type="ftr" sz="quarter" idx="11"/>
          </p:nvPr>
        </p:nvSpPr>
        <p:spPr/>
        <p:txBody>
          <a:bodyPr/>
          <a:lstStyle>
            <a:lvl1pPr>
              <a:defRPr>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7" name="Slide Number Placeholder 6"/>
          <p:cNvSpPr>
            <a:spLocks noGrp="1"/>
          </p:cNvSpPr>
          <p:nvPr>
            <p:ph type="sldNum" sz="quarter" idx="12"/>
          </p:nvPr>
        </p:nvSpPr>
        <p:spPr/>
        <p:txBody>
          <a:bodyPr/>
          <a:lstStyle>
            <a:lvl1pPr>
              <a:defRPr>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68942592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420916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96708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103165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5EA4A-900D-164B-BA37-FD9412D1BA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F54F069-F4AD-EE44-953E-7381C9F62B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918C978-3D9E-B54B-9FBB-844599EB3F6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266B30-349D-0A48-A71B-8628DECFF06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308DCA96-29FC-5746-B661-0205A98C32B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12F1E017-777C-DC49-B008-4B539130FE5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640E78-2468-864C-AFB2-8E26054C6ED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494645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19FE1-D34C-F04E-963E-38CD81E47E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C546B1-878C-EB40-9CAA-D14C74645AE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E53D2A-E942-7642-B652-657EF9944A7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266B30-349D-0A48-A71B-8628DECFF06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DEBD3E1-4358-B941-ADE4-081D080E293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CECA84AC-F15D-ED47-9936-059B078442D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640E78-2468-864C-AFB2-8E26054C6ED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109969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579A6-9A9A-F34F-B283-F501807F91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251790F-7CE4-104B-9EE2-77DB6B564E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69AC199-CD03-8548-A99C-46F1E9EDE46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266B30-349D-0A48-A71B-8628DECFF06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A26774B-A947-F64C-8888-EBE8D1C9C36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A0A53316-7130-AC41-91C9-43259D267CA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640E78-2468-864C-AFB2-8E26054C6ED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905914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BB3B8-FB0C-A64A-A369-51BFA3BCA6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B0F0FE-84DE-4746-A313-30C680BE8C7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4657B6-AF5E-A445-B536-BE81A4424DD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AE1C700-791E-9342-8C47-C0392674A53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266B30-349D-0A48-A71B-8628DECFF06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0E73C68F-231C-3941-84B5-5B767DA5DD0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12C97A05-6B06-A140-AAA3-DE407037084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640E78-2468-864C-AFB2-8E26054C6ED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923791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4E6FA-D446-9041-88DA-030038EBD96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E8837BF-65E7-E140-8D9C-80A2B46902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46EB4F8-9A79-6947-9FC5-E60F4C93B50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BD699A-A707-AB42-9084-AF8B4E8F61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A810693-5616-ED41-9ED8-CB0FF82E2B6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4C10818-D971-FA4D-BBDE-C3A21635A27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266B30-349D-0A48-A71B-8628DECFF06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141D3274-486C-AA48-8E4D-B89C2BC68CB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6B21DF5B-72C6-0147-AF5B-F02914F0FF7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640E78-2468-864C-AFB2-8E26054C6ED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96246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7D97C-2616-B045-B79C-0943422F44A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0FB7B4B-82E4-974D-84D2-E21E4BC429A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266B30-349D-0A48-A71B-8628DECFF06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2B9DB139-56FA-1144-93E9-74B78945126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05A3AE02-37BB-8B4C-B992-E26ED0D0A23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640E78-2468-864C-AFB2-8E26054C6ED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64865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032CDB-A5CC-884A-BA51-67724F802E1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266B30-349D-0A48-A71B-8628DECFF06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26DABD1D-594D-1940-B3B8-54C64C8373D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C572B2A5-171D-AC48-B8C6-422378B89F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640E78-2468-864C-AFB2-8E26054C6ED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87021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68049-298C-F44B-902B-5274AD7CDE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579D8F-4C0B-624D-B8CC-5B7BA7B5F7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4E44AC5-D929-B147-9A15-0D7FBB517E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FE6103B-D2A7-DD4A-8487-790F68218F3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266B30-349D-0A48-A71B-8628DECFF06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00B9A156-04C9-3342-905B-F03A0C29CA8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37445ECE-6638-5844-8DB7-01937378441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640E78-2468-864C-AFB2-8E26054C6ED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288059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3914D-5C23-2E4C-A172-2D3F5FAEE7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8DB7577-771D-9B4B-A4AA-02BF28CC72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57B07E-E0B8-0F4C-917E-1C72B8836E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002E3EE-9E4B-1A4D-924E-5B3A565CFB3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266B30-349D-0A48-A71B-8628DECFF06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E070B1F2-E784-6646-977F-B04FD366BCF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8BC130CC-1EAE-EF45-8C31-A5267687062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640E78-2468-864C-AFB2-8E26054C6ED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006993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2E94A-0EF4-A54A-8350-151DB154BE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A4D72F7-80F1-A747-AD5C-A76E8ED5D39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5B30DF-394D-C245-875E-4A4FF902DF5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266B30-349D-0A48-A71B-8628DECFF06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F78F805D-7FE5-CA4F-939E-3E5C74C1BE5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B5047B2C-FC30-7447-A4FD-CFAB913F2E3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640E78-2468-864C-AFB2-8E26054C6ED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285611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1D6A23-49BE-1E48-91C5-D358939805E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7F62E23-7717-654B-B1A7-D1014987CF4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8A8ECC-AC20-FD41-9DE8-78E2DD1B3BB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266B30-349D-0A48-A71B-8628DECFF06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08FA3C33-2CED-574C-9CF9-DDC189C480B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535283FE-A3A1-2F47-ADF1-DBEDAB9C53E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640E78-2468-864C-AFB2-8E26054C6ED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986762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0DC406-5910-4D90-98C6-40B202F8E07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0160EE-EA93-4B65-856B-9AD6FF64C86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08868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0DC406-5910-4D90-98C6-40B202F8E07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0160EE-EA93-4B65-856B-9AD6FF64C86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946867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0DC406-5910-4D90-98C6-40B202F8E07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0160EE-EA93-4B65-856B-9AD6FF64C86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994674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0DC406-5910-4D90-98C6-40B202F8E07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0160EE-EA93-4B65-856B-9AD6FF64C86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823501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0DC406-5910-4D90-98C6-40B202F8E07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0160EE-EA93-4B65-856B-9AD6FF64C86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713061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0DC406-5910-4D90-98C6-40B202F8E07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0160EE-EA93-4B65-856B-9AD6FF64C86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727588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0DC406-5910-4D90-98C6-40B202F8E07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0160EE-EA93-4B65-856B-9AD6FF64C86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465175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0DC406-5910-4D90-98C6-40B202F8E07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0160EE-EA93-4B65-856B-9AD6FF64C86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10696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0DC406-5910-4D90-98C6-40B202F8E07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0160EE-EA93-4B65-856B-9AD6FF64C86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671158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0DC406-5910-4D90-98C6-40B202F8E07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0160EE-EA93-4B65-856B-9AD6FF64C86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981901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0DC406-5910-4D90-98C6-40B202F8E07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0160EE-EA93-4B65-856B-9AD6FF64C86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437838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36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827869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83506" y="500062"/>
            <a:ext cx="7615989" cy="1325563"/>
          </a:xfrm>
        </p:spPr>
        <p:txBody>
          <a:bodyPr>
            <a:normAutofit/>
          </a:bodyPr>
          <a:lstStyle>
            <a:lvl1pPr>
              <a:defRPr sz="4800" b="1">
                <a:latin typeface="+mj-lt"/>
              </a:defRPr>
            </a:lvl1pPr>
          </a:lstStyle>
          <a:p>
            <a:r>
              <a:rPr lang="en-US"/>
              <a:t>Click to edit Master title style</a:t>
            </a:r>
            <a:endParaRPr lang="en-US" dirty="0"/>
          </a:p>
        </p:txBody>
      </p:sp>
      <p:sp>
        <p:nvSpPr>
          <p:cNvPr id="3" name="Content Placeholder 2"/>
          <p:cNvSpPr>
            <a:spLocks noGrp="1"/>
          </p:cNvSpPr>
          <p:nvPr>
            <p:ph idx="1"/>
          </p:nvPr>
        </p:nvSpPr>
        <p:spPr>
          <a:xfrm>
            <a:off x="1046748" y="2232525"/>
            <a:ext cx="10515600" cy="4351338"/>
          </a:xfrm>
        </p:spPr>
        <p:txBody>
          <a:bodyPr/>
          <a:lstStyle>
            <a:lvl1pPr>
              <a:defRPr sz="3600" b="1">
                <a:latin typeface="+mj-lt"/>
              </a:defRPr>
            </a:lvl1pPr>
            <a:lvl2pPr>
              <a:defRPr sz="3200" b="1">
                <a:latin typeface="+mj-lt"/>
              </a:defRPr>
            </a:lvl2pPr>
            <a:lvl3pPr>
              <a:defRPr sz="2800"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5" name="Footer Placeholder 4"/>
          <p:cNvSpPr>
            <a:spLocks noGrp="1"/>
          </p:cNvSpPr>
          <p:nvPr>
            <p:ph type="ftr" sz="quarter" idx="11"/>
          </p:nvPr>
        </p:nvSpPr>
        <p:spPr/>
        <p:txBody>
          <a:bodyPr/>
          <a:lstStyle>
            <a:lvl1pPr>
              <a:defRPr>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6" name="Slide Number Placeholder 5"/>
          <p:cNvSpPr>
            <a:spLocks noGrp="1"/>
          </p:cNvSpPr>
          <p:nvPr>
            <p:ph type="sldNum" sz="quarter" idx="12"/>
          </p:nvPr>
        </p:nvSpPr>
        <p:spPr/>
        <p:txBody>
          <a:bodyPr/>
          <a:lstStyle>
            <a:lvl1pPr>
              <a:defRPr>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78171612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442914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mj-lt"/>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1">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1"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6" name="Footer Placeholder 5"/>
          <p:cNvSpPr>
            <a:spLocks noGrp="1"/>
          </p:cNvSpPr>
          <p:nvPr>
            <p:ph type="ftr" sz="quarter" idx="11"/>
          </p:nvPr>
        </p:nvSpPr>
        <p:spPr/>
        <p:txBody>
          <a:bodyPr/>
          <a:lstStyle>
            <a:lvl1pPr>
              <a:defRPr b="1">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7" name="Slide Number Placeholder 6"/>
          <p:cNvSpPr>
            <a:spLocks noGrp="1"/>
          </p:cNvSpPr>
          <p:nvPr>
            <p:ph type="sldNum" sz="quarter" idx="12"/>
          </p:nvPr>
        </p:nvSpPr>
        <p:spPr/>
        <p:txBody>
          <a:bodyPr/>
          <a:lstStyle>
            <a:lvl1pPr>
              <a:defRPr b="1">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1"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244988881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b="1">
                <a:latin typeface="+mj-lt"/>
              </a:defRPr>
            </a:lvl1p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1">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1"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8" name="Footer Placeholder 7"/>
          <p:cNvSpPr>
            <a:spLocks noGrp="1"/>
          </p:cNvSpPr>
          <p:nvPr>
            <p:ph type="ftr" sz="quarter" idx="11"/>
          </p:nvPr>
        </p:nvSpPr>
        <p:spPr/>
        <p:txBody>
          <a:bodyPr/>
          <a:lstStyle>
            <a:lvl1pPr>
              <a:defRPr b="1">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9" name="Slide Number Placeholder 8"/>
          <p:cNvSpPr>
            <a:spLocks noGrp="1"/>
          </p:cNvSpPr>
          <p:nvPr>
            <p:ph type="sldNum" sz="quarter" idx="12"/>
          </p:nvPr>
        </p:nvSpPr>
        <p:spPr/>
        <p:txBody>
          <a:bodyPr/>
          <a:lstStyle>
            <a:lvl1pPr>
              <a:defRPr b="1">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1"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83524976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887210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370512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mj-lt"/>
              </a:defRPr>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mj-lt"/>
              </a:defRPr>
            </a:lvl1pPr>
            <a:lvl2pPr>
              <a:defRPr sz="2800">
                <a:latin typeface="+mj-lt"/>
              </a:defRPr>
            </a:lvl2pPr>
            <a:lvl3pPr>
              <a:defRPr sz="2400">
                <a:latin typeface="+mj-lt"/>
              </a:defRPr>
            </a:lvl3pPr>
            <a:lvl4pPr>
              <a:defRPr sz="2000">
                <a:latin typeface="+mj-lt"/>
              </a:defRPr>
            </a:lvl4pPr>
            <a:lvl5pPr>
              <a:defRPr sz="2000">
                <a:latin typeface="+mj-lt"/>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6" name="Footer Placeholder 5"/>
          <p:cNvSpPr>
            <a:spLocks noGrp="1"/>
          </p:cNvSpPr>
          <p:nvPr>
            <p:ph type="ftr" sz="quarter" idx="11"/>
          </p:nvPr>
        </p:nvSpPr>
        <p:spPr/>
        <p:txBody>
          <a:bodyPr/>
          <a:lstStyle>
            <a:lvl1pPr>
              <a:defRPr>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7" name="Slide Number Placeholder 6"/>
          <p:cNvSpPr>
            <a:spLocks noGrp="1"/>
          </p:cNvSpPr>
          <p:nvPr>
            <p:ph type="sldNum" sz="quarter" idx="12"/>
          </p:nvPr>
        </p:nvSpPr>
        <p:spPr/>
        <p:txBody>
          <a:bodyPr/>
          <a:lstStyle>
            <a:lvl1pPr>
              <a:defRPr>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05681829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058064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516495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4679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39000" b="-39000"/>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4" cstate="print">
            <a:extLst>
              <a:ext uri="{28A0092B-C50C-407E-A947-70E740481C1C}">
                <a14:useLocalDpi xmlns:a14="http://schemas.microsoft.com/office/drawing/2010/main" val="0"/>
              </a:ext>
            </a:extLst>
          </a:blip>
          <a:srcRect t="25197"/>
          <a:stretch/>
        </p:blipFill>
        <p:spPr>
          <a:xfrm>
            <a:off x="0" y="0"/>
            <a:ext cx="12224018"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E63BD1-0761-44DD-A34A-8EEA3A8938B0}" type="datetimeFigureOut">
              <a:rPr lang="en-US" smtClean="0"/>
              <a:t>1/6/2020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F9FDAA-B130-4D73-8170-C4FCFB57AA56}" type="slidenum">
              <a:rPr lang="en-US" smtClean="0"/>
              <a:t>‹#›</a:t>
            </a:fld>
            <a:endParaRPr lang="en-US"/>
          </a:p>
        </p:txBody>
      </p:sp>
    </p:spTree>
    <p:extLst>
      <p:ext uri="{BB962C8B-B14F-4D97-AF65-F5344CB8AC3E}">
        <p14:creationId xmlns:p14="http://schemas.microsoft.com/office/powerpoint/2010/main" val="1079800902"/>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t="-39000" b="-39000"/>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3758196242"/>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t="-39000" b="-39000"/>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2415703230"/>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t="-39000" b="-39000"/>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2937131300"/>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t="-39000" b="-39000"/>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771742191"/>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3" cstate="print">
            <a:extLst>
              <a:ext uri="{28A0092B-C50C-407E-A947-70E740481C1C}">
                <a14:useLocalDpi xmlns:a14="http://schemas.microsoft.com/office/drawing/2010/main" val="0"/>
              </a:ext>
            </a:extLst>
          </a:blip>
          <a:srcRect t="25197"/>
          <a:stretch/>
        </p:blipFill>
        <p:spPr>
          <a:xfrm>
            <a:off x="0" y="0"/>
            <a:ext cx="12224018"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4435399"/>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07A010-B86E-4344-80FC-82382C4BCE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6A3ABE1-132D-5449-BDBD-B675B46044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5F6682-D5C1-394A-81CC-075836821C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C266B30-349D-0A48-A71B-8628DECFF06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C138E28F-B113-E842-BF35-F506F8DE2A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14F44E71-2D63-8D4D-A5CE-8C6D38615C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640E78-2468-864C-AFB2-8E26054C6ED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3045617"/>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00DC406-5910-4D90-98C6-40B202F8E07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A0160EE-EA93-4B65-856B-9AD6FF64C86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2796998"/>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39000" b="-39000"/>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4" cstate="print">
            <a:extLst>
              <a:ext uri="{28A0092B-C50C-407E-A947-70E740481C1C}">
                <a14:useLocalDpi xmlns:a14="http://schemas.microsoft.com/office/drawing/2010/main" val="0"/>
              </a:ext>
            </a:extLst>
          </a:blip>
          <a:srcRect t="25197"/>
          <a:stretch/>
        </p:blipFill>
        <p:spPr>
          <a:xfrm>
            <a:off x="0" y="0"/>
            <a:ext cx="12224018"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0059086"/>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image" Target="../media/image5.png"/><Relationship Id="rId1" Type="http://schemas.openxmlformats.org/officeDocument/2006/relationships/slideLayout" Target="../slideLayouts/slideLayout95.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php.net/manual/en/function.hash.php" TargetMode="External"/><Relationship Id="rId1" Type="http://schemas.openxmlformats.org/officeDocument/2006/relationships/slideLayout" Target="../slideLayouts/slideLayout5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omments" Target="../comments/comment4.xml"/></Relationships>
</file>

<file path=ppt/slides/_rels/slide11.xml.rels><?xml version="1.0" encoding="UTF-8" standalone="yes"?>
<Relationships xmlns="http://schemas.openxmlformats.org/package/2006/relationships"><Relationship Id="rId3" Type="http://schemas.openxmlformats.org/officeDocument/2006/relationships/hyperlink" Target="https://en.wikipedia.org/wiki/Man-in-the-middle_attack" TargetMode="External"/><Relationship Id="rId7" Type="http://schemas.openxmlformats.org/officeDocument/2006/relationships/hyperlink" Target="https://en.wikipedia.org/wiki/Blockchain"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en.wikipedia.org/wiki/Digital_signature" TargetMode="External"/><Relationship Id="rId5" Type="http://schemas.openxmlformats.org/officeDocument/2006/relationships/hyperlink" Target="https://crackstation.net/hashing-security.htm" TargetMode="External"/><Relationship Id="rId4" Type="http://schemas.openxmlformats.org/officeDocument/2006/relationships/hyperlink" Target="https://www.rapid7.com/fundamentals/man-in-the-middle-attack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mother.ly/news/the-most-popular-baby-names-of-2018?rebelltitem=2#rebelltitem2"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urbandictionary.com/define.php?term=Gambrinous" TargetMode="External"/><Relationship Id="rId2" Type="http://schemas.openxmlformats.org/officeDocument/2006/relationships/hyperlink" Target="http://www.yourdictionary.com/nonce#websters"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8dpFnJiGOA4"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androidauthority.com/what-is-a-blockchain-gary-explains-801514/"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tinyurl.com/ZeroHashMinin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tinyurl.com/ZeroHashMining2"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tinyurl.com/ZeroHashMining3"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blockchain.com/charts/n-transactions-per-block?"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3.xml"/></Relationships>
</file>

<file path=ppt/slides/_rels/slide32.xml.rels><?xml version="1.0" encoding="UTF-8" standalone="yes"?>
<Relationships xmlns="http://schemas.openxmlformats.org/package/2006/relationships"><Relationship Id="rId3" Type="http://schemas.openxmlformats.org/officeDocument/2006/relationships/hyperlink" Target="https://tinyurl.com/ZeroHashMining3"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en.wikipedia.org/wiki/Birthday_problem"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tinyurl.com/BirthdyaParadoxExample"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hyperlink" Target="https://shop.bitmain.com/product/detail?pid=000201912191421376785HTNrxT1068E" TargetMode="External"/><Relationship Id="rId2" Type="http://schemas.openxmlformats.org/officeDocument/2006/relationships/notesSlide" Target="../notesSlides/notesSlide25.xml"/><Relationship Id="rId1" Type="http://schemas.openxmlformats.org/officeDocument/2006/relationships/slideLayout" Target="../slideLayouts/slideLayout68.xml"/></Relationships>
</file>

<file path=ppt/slides/_rels/slide3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6.xml"/><Relationship Id="rId1" Type="http://schemas.openxmlformats.org/officeDocument/2006/relationships/slideLayout" Target="../slideLayouts/slideLayout83.xml"/><Relationship Id="rId4" Type="http://schemas.openxmlformats.org/officeDocument/2006/relationships/chart" Target="../charts/chart2.xml"/></Relationships>
</file>

<file path=ppt/slides/_rels/slide37.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84.xml"/></Relationships>
</file>

<file path=ppt/slides/_rels/slide3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86377" y="678413"/>
            <a:ext cx="9144000" cy="3063485"/>
          </a:xfrm>
        </p:spPr>
        <p:txBody>
          <a:bodyPr>
            <a:noAutofit/>
          </a:bodyPr>
          <a:lstStyle/>
          <a:p>
            <a:r>
              <a:rPr lang="en-US" sz="7200" dirty="0"/>
              <a:t>The Use and Performance of Hashing Algorithms</a:t>
            </a:r>
          </a:p>
        </p:txBody>
      </p:sp>
      <p:sp>
        <p:nvSpPr>
          <p:cNvPr id="3" name="Subtitle 2"/>
          <p:cNvSpPr>
            <a:spLocks noGrp="1"/>
          </p:cNvSpPr>
          <p:nvPr>
            <p:ph type="subTitle" idx="1"/>
          </p:nvPr>
        </p:nvSpPr>
        <p:spPr>
          <a:xfrm>
            <a:off x="2086377" y="3924625"/>
            <a:ext cx="9144000" cy="1655762"/>
          </a:xfrm>
        </p:spPr>
        <p:txBody>
          <a:bodyPr>
            <a:noAutofit/>
          </a:bodyPr>
          <a:lstStyle/>
          <a:p>
            <a:r>
              <a:rPr lang="en-US" sz="4000" dirty="0" smtClean="0"/>
              <a:t>HICSS Session 2</a:t>
            </a:r>
            <a:endParaRPr lang="en-US" sz="4000" dirty="0"/>
          </a:p>
        </p:txBody>
      </p:sp>
    </p:spTree>
    <p:extLst>
      <p:ext uri="{BB962C8B-B14F-4D97-AF65-F5344CB8AC3E}">
        <p14:creationId xmlns:p14="http://schemas.microsoft.com/office/powerpoint/2010/main" val="31646182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0198" y="833437"/>
            <a:ext cx="10952747" cy="1325563"/>
          </a:xfrm>
        </p:spPr>
        <p:txBody>
          <a:bodyPr>
            <a:normAutofit fontScale="90000"/>
          </a:bodyPr>
          <a:lstStyle/>
          <a:p>
            <a:r>
              <a:rPr lang="en-US" dirty="0" smtClean="0"/>
              <a:t>Additional material on hashing:</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en-US" smtClean="0"/>
              <a:t>A set of four exercises were developed to illustrate hashing concepts . The four exercise takes about an additional hour or two of class time depending upon the level of detail need to discuss the concepts. They can be introduced before or after the BARTS simulation and present additional insight into the hashing concepts.</a:t>
            </a:r>
          </a:p>
          <a:p>
            <a:r>
              <a:rPr lang="en-US" smtClean="0"/>
              <a:t>These exercises were first introduced at the 2018 North Eastern conference for the CSCC in Arlington Virginia. The paper received the best student paper award ("A-Nonce the Use and Performance of Hashing Algorithms), but the paper and content has not published in any proceedings or journal. </a:t>
            </a:r>
            <a:endParaRPr lang="en-US" dirty="0"/>
          </a:p>
        </p:txBody>
      </p:sp>
    </p:spTree>
    <p:extLst>
      <p:ext uri="{BB962C8B-B14F-4D97-AF65-F5344CB8AC3E}">
        <p14:creationId xmlns:p14="http://schemas.microsoft.com/office/powerpoint/2010/main" val="7591548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987" y="274137"/>
            <a:ext cx="7615989" cy="1325563"/>
          </a:xfrm>
        </p:spPr>
        <p:txBody>
          <a:bodyPr/>
          <a:lstStyle/>
          <a:p>
            <a:r>
              <a:rPr lang="en-US" cap="none" dirty="0"/>
              <a:t>Hashing Overview	</a:t>
            </a:r>
          </a:p>
        </p:txBody>
      </p:sp>
      <p:sp>
        <p:nvSpPr>
          <p:cNvPr id="3" name="Content Placeholder 2"/>
          <p:cNvSpPr>
            <a:spLocks noGrp="1"/>
          </p:cNvSpPr>
          <p:nvPr>
            <p:ph idx="1"/>
          </p:nvPr>
        </p:nvSpPr>
        <p:spPr>
          <a:xfrm>
            <a:off x="2202181" y="1803317"/>
            <a:ext cx="9989819" cy="4351338"/>
          </a:xfrm>
        </p:spPr>
        <p:txBody>
          <a:bodyPr>
            <a:normAutofit/>
          </a:bodyPr>
          <a:lstStyle/>
          <a:p>
            <a:r>
              <a:rPr lang="en-US" dirty="0"/>
              <a:t>What we will cover:</a:t>
            </a:r>
          </a:p>
          <a:p>
            <a:pPr lvl="1"/>
            <a:r>
              <a:rPr lang="en-US" sz="3100" dirty="0"/>
              <a:t>What is a hash?</a:t>
            </a:r>
          </a:p>
          <a:p>
            <a:pPr lvl="1"/>
            <a:r>
              <a:rPr lang="en-US" sz="3100" dirty="0"/>
              <a:t>Where are they used?</a:t>
            </a:r>
          </a:p>
          <a:p>
            <a:pPr lvl="1"/>
            <a:r>
              <a:rPr lang="en-US" sz="3100" dirty="0"/>
              <a:t>Applications of Hashing</a:t>
            </a:r>
          </a:p>
          <a:p>
            <a:pPr lvl="1"/>
            <a:r>
              <a:rPr lang="en-US" sz="3100" dirty="0"/>
              <a:t>Exercises </a:t>
            </a:r>
          </a:p>
          <a:p>
            <a:r>
              <a:rPr lang="en-US" dirty="0" smtClean="0"/>
              <a:t>A solid </a:t>
            </a:r>
            <a:r>
              <a:rPr lang="en-US" dirty="0"/>
              <a:t>foundation of how hashing works is required </a:t>
            </a:r>
            <a:r>
              <a:rPr lang="en-US" dirty="0" smtClean="0"/>
              <a:t>to understand many computer science concepts.</a:t>
            </a:r>
            <a:endParaRPr lang="en-US" dirty="0"/>
          </a:p>
        </p:txBody>
      </p:sp>
    </p:spTree>
    <p:extLst>
      <p:ext uri="{BB962C8B-B14F-4D97-AF65-F5344CB8AC3E}">
        <p14:creationId xmlns:p14="http://schemas.microsoft.com/office/powerpoint/2010/main" val="24765465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4277" y="274137"/>
            <a:ext cx="4183445" cy="1325563"/>
          </a:xfrm>
        </p:spPr>
        <p:txBody>
          <a:bodyPr/>
          <a:lstStyle/>
          <a:p>
            <a:r>
              <a:rPr lang="en-US" dirty="0"/>
              <a:t>H</a:t>
            </a:r>
            <a:r>
              <a:rPr lang="en-US" cap="none" dirty="0"/>
              <a:t>ash Example</a:t>
            </a:r>
          </a:p>
        </p:txBody>
      </p:sp>
      <p:sp>
        <p:nvSpPr>
          <p:cNvPr id="3" name="Content Placeholder 2"/>
          <p:cNvSpPr>
            <a:spLocks noGrp="1"/>
          </p:cNvSpPr>
          <p:nvPr>
            <p:ph idx="1"/>
          </p:nvPr>
        </p:nvSpPr>
        <p:spPr>
          <a:xfrm>
            <a:off x="1977774" y="1599700"/>
            <a:ext cx="10515600" cy="4351338"/>
          </a:xfrm>
        </p:spPr>
        <p:txBody>
          <a:bodyPr>
            <a:normAutofit/>
          </a:bodyPr>
          <a:lstStyle/>
          <a:p>
            <a:r>
              <a:rPr lang="en-US" dirty="0"/>
              <a:t>A hexadecimal representation of data.</a:t>
            </a:r>
          </a:p>
        </p:txBody>
      </p:sp>
      <p:pic>
        <p:nvPicPr>
          <p:cNvPr id="4" name="Picture 3" descr="C:\Users\Sean\Downloads\How Hashing Works.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7774" y="2339716"/>
            <a:ext cx="8235472" cy="4056521"/>
          </a:xfrm>
          <a:prstGeom prst="rect">
            <a:avLst/>
          </a:prstGeom>
          <a:noFill/>
          <a:ln>
            <a:noFill/>
          </a:ln>
        </p:spPr>
      </p:pic>
    </p:spTree>
    <p:extLst>
      <p:ext uri="{BB962C8B-B14F-4D97-AF65-F5344CB8AC3E}">
        <p14:creationId xmlns:p14="http://schemas.microsoft.com/office/powerpoint/2010/main" val="15346961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653908" y="613079"/>
            <a:ext cx="8737992" cy="1325562"/>
          </a:xfrm>
        </p:spPr>
        <p:txBody>
          <a:bodyPr>
            <a:normAutofit/>
          </a:bodyPr>
          <a:lstStyle/>
          <a:p>
            <a:r>
              <a:rPr lang="en-US" dirty="0"/>
              <a:t>T</a:t>
            </a:r>
            <a:r>
              <a:rPr lang="en-US" dirty="0" smtClean="0"/>
              <a:t>he hash is like a fingerprint of the data: Data goes in and hash comes out</a:t>
            </a:r>
            <a:endParaRPr lang="en-US" dirty="0"/>
          </a:p>
        </p:txBody>
      </p:sp>
      <p:pic>
        <p:nvPicPr>
          <p:cNvPr id="4" name="Picture 2" descr="Image result for food grinder transpar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118622" y="2184400"/>
            <a:ext cx="2041434" cy="2418424"/>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p:cNvSpPr/>
          <p:nvPr/>
        </p:nvSpPr>
        <p:spPr>
          <a:xfrm>
            <a:off x="1628545" y="4901372"/>
            <a:ext cx="1873857" cy="141052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SHA 256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Hash algorithm</a:t>
            </a:r>
          </a:p>
        </p:txBody>
      </p:sp>
      <p:sp>
        <p:nvSpPr>
          <p:cNvPr id="6" name="Rectangle 5"/>
          <p:cNvSpPr/>
          <p:nvPr/>
        </p:nvSpPr>
        <p:spPr>
          <a:xfrm>
            <a:off x="3160056" y="3793378"/>
            <a:ext cx="8892244"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B050"/>
                </a:solidFill>
                <a:effectLst/>
                <a:uLnTx/>
                <a:uFillTx/>
                <a:latin typeface="Raleway"/>
                <a:ea typeface="+mn-ea"/>
                <a:cs typeface="+mn-cs"/>
              </a:rPr>
              <a:t>b08022d315cf1eb12d2665bded0e6af40653c0a0be975232fb49bcbd021cfc36</a:t>
            </a:r>
            <a:endParaRPr kumimoji="0" lang="en-US" sz="20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7" name="Rectangle 6"/>
          <p:cNvSpPr/>
          <p:nvPr/>
        </p:nvSpPr>
        <p:spPr>
          <a:xfrm>
            <a:off x="1945113" y="2237189"/>
            <a:ext cx="1696990"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smtClean="0">
                <a:ln>
                  <a:noFill/>
                </a:ln>
                <a:solidFill>
                  <a:prstClr val="black"/>
                </a:solidFill>
                <a:effectLst/>
                <a:uLnTx/>
                <a:uFillTx/>
                <a:latin typeface="Calibri" panose="020F0502020204030204"/>
                <a:ea typeface="+mn-ea"/>
                <a:cs typeface="+mn-cs"/>
              </a:rPr>
              <a:t>Hello World</a:t>
            </a:r>
          </a:p>
        </p:txBody>
      </p:sp>
      <p:sp>
        <p:nvSpPr>
          <p:cNvPr id="3" name="Cloud Callout 2"/>
          <p:cNvSpPr/>
          <p:nvPr/>
        </p:nvSpPr>
        <p:spPr>
          <a:xfrm>
            <a:off x="8147406" y="4973291"/>
            <a:ext cx="3071973" cy="954898"/>
          </a:xfrm>
          <a:prstGeom prst="cloudCallout">
            <a:avLst>
              <a:gd name="adj1" fmla="val -41886"/>
              <a:gd name="adj2" fmla="val -13332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solidFill>
                <a:effectLst/>
                <a:uLnTx/>
                <a:uFillTx/>
                <a:latin typeface="Calibri" panose="020F0502020204030204"/>
                <a:ea typeface="+mn-ea"/>
                <a:cs typeface="+mn-cs"/>
              </a:rPr>
              <a:t>The data fingerprint</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1031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10"/>
                                        <p:tgtEl>
                                          <p:spTgt spid="7"/>
                                        </p:tgtEl>
                                        <p:attrNameLst>
                                          <p:attrName>ppt_x</p:attrName>
                                        </p:attrNameLst>
                                      </p:cBhvr>
                                      <p:tavLst>
                                        <p:tav tm="0">
                                          <p:val>
                                            <p:strVal val="ppt_x"/>
                                          </p:val>
                                        </p:tav>
                                        <p:tav tm="100000">
                                          <p:val>
                                            <p:strVal val="ppt_x"/>
                                          </p:val>
                                        </p:tav>
                                      </p:tavLst>
                                    </p:anim>
                                    <p:anim calcmode="lin" valueType="num">
                                      <p:cBhvr additive="base">
                                        <p:cTn id="7" dur="10"/>
                                        <p:tgtEl>
                                          <p:spTgt spid="7"/>
                                        </p:tgtEl>
                                        <p:attrNameLst>
                                          <p:attrName>ppt_y</p:attrName>
                                        </p:attrNameLst>
                                      </p:cBhvr>
                                      <p:tavLst>
                                        <p:tav tm="0">
                                          <p:val>
                                            <p:strVal val="ppt_y"/>
                                          </p:val>
                                        </p:tav>
                                        <p:tav tm="100000">
                                          <p:val>
                                            <p:strVal val="1+ppt_h/2"/>
                                          </p:val>
                                        </p:tav>
                                      </p:tavLst>
                                    </p:anim>
                                    <p:set>
                                      <p:cBhvr>
                                        <p:cTn id="8" dur="1" fill="hold">
                                          <p:stCondLst>
                                            <p:cond delay="9"/>
                                          </p:stCondLst>
                                        </p:cTn>
                                        <p:tgtEl>
                                          <p:spTgt spid="7"/>
                                        </p:tgtEl>
                                        <p:attrNameLst>
                                          <p:attrName>style.visibility</p:attrName>
                                        </p:attrNameLst>
                                      </p:cBhvr>
                                      <p:to>
                                        <p:strVal val="hidden"/>
                                      </p:to>
                                    </p:set>
                                  </p:childTnLst>
                                </p:cTn>
                              </p:par>
                            </p:childTnLst>
                          </p:cTn>
                        </p:par>
                        <p:par>
                          <p:cTn id="9" fill="hold">
                            <p:stCondLst>
                              <p:cond delay="1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0" fill="hold"/>
                                        <p:tgtEl>
                                          <p:spTgt spid="6"/>
                                        </p:tgtEl>
                                        <p:attrNameLst>
                                          <p:attrName>ppt_x</p:attrName>
                                        </p:attrNameLst>
                                      </p:cBhvr>
                                      <p:tavLst>
                                        <p:tav tm="0">
                                          <p:val>
                                            <p:strVal val="0-#ppt_w/2"/>
                                          </p:val>
                                        </p:tav>
                                        <p:tav tm="100000">
                                          <p:val>
                                            <p:strVal val="#ppt_x"/>
                                          </p:val>
                                        </p:tav>
                                      </p:tavLst>
                                    </p:anim>
                                    <p:anim calcmode="lin" valueType="num">
                                      <p:cBhvr additive="base">
                                        <p:cTn id="13" dur="1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food grinder transpar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368553" y="2340652"/>
            <a:ext cx="1735624" cy="205614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374982" y="2543201"/>
            <a:ext cx="5618942"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Jody 3 BARTS to </a:t>
            </a:r>
            <a:r>
              <a:rPr kumimoji="0" lang="en-US" sz="4000" b="0" i="0" u="none" strike="noStrike" kern="1200" cap="none" spc="0" normalizeH="0" baseline="0" noProof="0" dirty="0" smtClean="0">
                <a:ln>
                  <a:noFill/>
                </a:ln>
                <a:solidFill>
                  <a:prstClr val="black"/>
                </a:solidFill>
                <a:effectLst/>
                <a:uLnTx/>
                <a:uFillTx/>
                <a:latin typeface="Calibri" panose="020F0502020204030204"/>
                <a:ea typeface="+mn-ea"/>
                <a:cs typeface="+mn-cs"/>
              </a:rPr>
              <a:t>Sean</a:t>
            </a:r>
          </a:p>
        </p:txBody>
      </p:sp>
      <p:sp>
        <p:nvSpPr>
          <p:cNvPr id="4" name="Rectangle 3"/>
          <p:cNvSpPr/>
          <p:nvPr/>
        </p:nvSpPr>
        <p:spPr>
          <a:xfrm>
            <a:off x="2265612" y="5844264"/>
            <a:ext cx="8707188"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srgbClr val="00B050"/>
                </a:solidFill>
                <a:effectLst/>
                <a:uLnTx/>
                <a:uFillTx/>
                <a:latin typeface="Calibri" panose="020F0502020204030204"/>
                <a:ea typeface="+mn-ea"/>
                <a:cs typeface="+mn-cs"/>
              </a:rPr>
              <a:t>c2608a6a1f62e75cb87e4f9bdff4bfc6afb54f886c2c9848a4a1ca044250ed39</a:t>
            </a:r>
            <a:endParaRPr kumimoji="0" lang="en-US" sz="20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6" name="TextBox 5"/>
          <p:cNvSpPr txBox="1"/>
          <p:nvPr/>
        </p:nvSpPr>
        <p:spPr>
          <a:xfrm>
            <a:off x="3054815" y="278549"/>
            <a:ext cx="8572894"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srgbClr val="FF0000"/>
                </a:solidFill>
                <a:effectLst/>
                <a:uLnTx/>
                <a:uFillTx/>
                <a:latin typeface="Calibri" panose="020F0502020204030204"/>
                <a:ea typeface="+mn-ea"/>
                <a:cs typeface="+mn-cs"/>
              </a:rPr>
              <a:t>Notice the hash</a:t>
            </a:r>
            <a:r>
              <a:rPr kumimoji="0" lang="en-US" sz="32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3200" b="0" i="0" u="none" strike="noStrike" kern="1200" cap="none" spc="0" normalizeH="0" baseline="0" noProof="0" dirty="0" smtClean="0">
                <a:ln>
                  <a:noFill/>
                </a:ln>
                <a:solidFill>
                  <a:srgbClr val="FF0000"/>
                </a:solidFill>
                <a:effectLst/>
                <a:uLnTx/>
                <a:uFillTx/>
                <a:latin typeface="Calibri" panose="020F0502020204030204"/>
                <a:ea typeface="+mn-ea"/>
                <a:cs typeface="+mn-cs"/>
              </a:rPr>
              <a:t>value is different after processing two data stings through the SHA 256</a:t>
            </a:r>
            <a:endParaRPr kumimoji="0" lang="en-US" sz="32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7" name="Rectangle 6"/>
          <p:cNvSpPr/>
          <p:nvPr/>
        </p:nvSpPr>
        <p:spPr>
          <a:xfrm>
            <a:off x="2238012" y="3615136"/>
            <a:ext cx="8091942"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srgbClr val="00B050"/>
                </a:solidFill>
                <a:effectLst/>
                <a:uLnTx/>
                <a:uFillTx/>
                <a:latin typeface="Calibri" panose="020F0502020204030204"/>
                <a:ea typeface="+mn-ea"/>
                <a:cs typeface="+mn-cs"/>
              </a:rPr>
              <a:t>6341a2308b516ba386a8290d14d82fd82eb25b4ed0ecbb7eecc8ff9ff9f80f0c</a:t>
            </a:r>
            <a:endParaRPr kumimoji="0" lang="en-US" sz="20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9" name="Rectangle 8"/>
          <p:cNvSpPr/>
          <p:nvPr/>
        </p:nvSpPr>
        <p:spPr>
          <a:xfrm>
            <a:off x="1482944" y="4800369"/>
            <a:ext cx="626474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smtClean="0">
                <a:ln>
                  <a:noFill/>
                </a:ln>
                <a:solidFill>
                  <a:prstClr val="black"/>
                </a:solidFill>
                <a:effectLst/>
                <a:uLnTx/>
                <a:uFillTx/>
                <a:latin typeface="Calibri" panose="020F0502020204030204"/>
                <a:ea typeface="+mn-ea"/>
                <a:cs typeface="+mn-cs"/>
              </a:rPr>
              <a:t>Jodi </a:t>
            </a: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3 BARTS to </a:t>
            </a:r>
            <a:r>
              <a:rPr kumimoji="0" lang="en-US" sz="4000" b="0" i="0" u="none" strike="noStrike" kern="1200" cap="none" spc="0" normalizeH="0" baseline="0" noProof="0" dirty="0" smtClean="0">
                <a:ln>
                  <a:noFill/>
                </a:ln>
                <a:solidFill>
                  <a:prstClr val="black"/>
                </a:solidFill>
                <a:effectLst/>
                <a:uLnTx/>
                <a:uFillTx/>
                <a:latin typeface="Calibri" panose="020F0502020204030204"/>
                <a:ea typeface="+mn-ea"/>
                <a:cs typeface="+mn-cs"/>
              </a:rPr>
              <a:t>Sean</a:t>
            </a:r>
          </a:p>
        </p:txBody>
      </p:sp>
      <p:pic>
        <p:nvPicPr>
          <p:cNvPr id="10" name="Picture 2" descr="Image result for food grinder transpar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368553" y="4545874"/>
            <a:ext cx="1735624" cy="2056141"/>
          </a:xfrm>
          <a:prstGeom prst="rect">
            <a:avLst/>
          </a:prstGeom>
          <a:noFill/>
          <a:extLst>
            <a:ext uri="{909E8E84-426E-40DD-AFC4-6F175D3DCCD1}">
              <a14:hiddenFill xmlns:a14="http://schemas.microsoft.com/office/drawing/2010/main">
                <a:solidFill>
                  <a:srgbClr val="FFFFFF"/>
                </a:solidFill>
              </a14:hiddenFill>
            </a:ext>
          </a:extLst>
        </p:spPr>
      </p:pic>
      <p:sp>
        <p:nvSpPr>
          <p:cNvPr id="11" name="Oval 10"/>
          <p:cNvSpPr/>
          <p:nvPr/>
        </p:nvSpPr>
        <p:spPr>
          <a:xfrm>
            <a:off x="2227095" y="4874876"/>
            <a:ext cx="256614" cy="534256"/>
          </a:xfrm>
          <a:prstGeom prst="ellipse">
            <a:avLst/>
          </a:prstGeom>
          <a:solidFill>
            <a:schemeClr val="accent1">
              <a:alpha val="4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p:cNvSpPr/>
          <p:nvPr/>
        </p:nvSpPr>
        <p:spPr>
          <a:xfrm>
            <a:off x="2137305" y="2686505"/>
            <a:ext cx="256614" cy="534256"/>
          </a:xfrm>
          <a:prstGeom prst="ellipse">
            <a:avLst/>
          </a:prstGeom>
          <a:solidFill>
            <a:schemeClr val="accent1">
              <a:alpha val="4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7921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SHA 256</a:t>
            </a:r>
          </a:p>
        </p:txBody>
      </p:sp>
      <p:sp>
        <p:nvSpPr>
          <p:cNvPr id="3" name="Content Placeholder 2"/>
          <p:cNvSpPr>
            <a:spLocks noGrp="1"/>
          </p:cNvSpPr>
          <p:nvPr>
            <p:ph type="subTitle" idx="1"/>
          </p:nvPr>
        </p:nvSpPr>
        <p:spPr/>
        <p:txBody>
          <a:bodyPr/>
          <a:lstStyle/>
          <a:p>
            <a:r>
              <a:rPr lang="en-US" sz="4800" dirty="0"/>
              <a:t>Details on</a:t>
            </a:r>
            <a:r>
              <a:rPr lang="en-US" sz="4800" dirty="0">
                <a:solidFill>
                  <a:srgbClr val="FF0000"/>
                </a:solidFill>
              </a:rPr>
              <a:t> </a:t>
            </a:r>
            <a:r>
              <a:rPr lang="en-US" sz="4800" dirty="0"/>
              <a:t>the</a:t>
            </a:r>
            <a:r>
              <a:rPr lang="en-US" sz="4800" dirty="0">
                <a:solidFill>
                  <a:srgbClr val="FF0000"/>
                </a:solidFill>
              </a:rPr>
              <a:t> </a:t>
            </a:r>
            <a:r>
              <a:rPr lang="en-US" sz="4800" dirty="0"/>
              <a:t>SHA256 Hash Algorithm </a:t>
            </a:r>
            <a:r>
              <a:rPr lang="en-US" sz="4800" dirty="0" smtClean="0"/>
              <a:t>Process</a:t>
            </a:r>
            <a:endParaRPr lang="en-US" dirty="0"/>
          </a:p>
        </p:txBody>
      </p:sp>
    </p:spTree>
    <p:extLst>
      <p:ext uri="{BB962C8B-B14F-4D97-AF65-F5344CB8AC3E}">
        <p14:creationId xmlns:p14="http://schemas.microsoft.com/office/powerpoint/2010/main" val="24342510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ounded Rectangle 4"/>
          <p:cNvSpPr/>
          <p:nvPr/>
        </p:nvSpPr>
        <p:spPr>
          <a:xfrm>
            <a:off x="2882964" y="1825625"/>
            <a:ext cx="5693229" cy="42454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475773" y="622979"/>
            <a:ext cx="4881224" cy="1325563"/>
          </a:xfrm>
        </p:spPr>
        <p:txBody>
          <a:bodyPr>
            <a:normAutofit fontScale="90000"/>
          </a:bodyPr>
          <a:lstStyle/>
          <a:p>
            <a:r>
              <a:rPr lang="en-US" dirty="0" smtClean="0"/>
              <a:t>Hashing calls in </a:t>
            </a:r>
            <a:r>
              <a:rPr lang="en-US" dirty="0" smtClean="0">
                <a:hlinkClick r:id="rId2"/>
              </a:rPr>
              <a:t>php</a:t>
            </a:r>
            <a:endParaRPr lang="en-US" dirty="0"/>
          </a:p>
        </p:txBody>
      </p:sp>
      <p:pic>
        <p:nvPicPr>
          <p:cNvPr id="4" name="Picture 3"/>
          <p:cNvPicPr>
            <a:picLocks noChangeAspect="1"/>
          </p:cNvPicPr>
          <p:nvPr/>
        </p:nvPicPr>
        <p:blipFill rotWithShape="1">
          <a:blip r:embed="rId3"/>
          <a:srcRect r="39581" b="16629"/>
          <a:stretch/>
        </p:blipFill>
        <p:spPr>
          <a:xfrm>
            <a:off x="3129493" y="2306184"/>
            <a:ext cx="5200169" cy="3407228"/>
          </a:xfrm>
          <a:prstGeom prst="rect">
            <a:avLst/>
          </a:prstGeom>
        </p:spPr>
      </p:pic>
      <p:sp>
        <p:nvSpPr>
          <p:cNvPr id="6" name="Right Arrow Callout 5"/>
          <p:cNvSpPr/>
          <p:nvPr/>
        </p:nvSpPr>
        <p:spPr>
          <a:xfrm>
            <a:off x="267719" y="1825625"/>
            <a:ext cx="2547257" cy="3755571"/>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solidFill>
                <a:effectLst/>
                <a:uLnTx/>
                <a:uFillTx/>
                <a:latin typeface="Calibri" panose="020F0502020204030204"/>
                <a:ea typeface="+mn-ea"/>
                <a:cs typeface="+mn-cs"/>
              </a:rPr>
              <a:t>It doesn’t matter how large your text is.</a:t>
            </a: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ounded Rectangle 7"/>
          <p:cNvSpPr/>
          <p:nvPr/>
        </p:nvSpPr>
        <p:spPr>
          <a:xfrm>
            <a:off x="9492343" y="1502228"/>
            <a:ext cx="2536372" cy="46808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smtClean="0">
                <a:ln>
                  <a:noFill/>
                </a:ln>
                <a:solidFill>
                  <a:prstClr val="white"/>
                </a:solidFill>
                <a:effectLst/>
                <a:uLnTx/>
                <a:uFillTx/>
                <a:latin typeface="Calibri" panose="020F0502020204030204"/>
                <a:ea typeface="+mn-ea"/>
                <a:cs typeface="+mn-cs"/>
              </a:rPr>
              <a:t>The hash result is always the same length depending on the hashing algorithm that is used.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575d72eae0dcf91376577c54eabaa1eea7c8a61b1874e8ad305c3c84f9148b16</a:t>
            </a:r>
          </a:p>
        </p:txBody>
      </p:sp>
      <p:sp>
        <p:nvSpPr>
          <p:cNvPr id="9" name="Right Arrow 8"/>
          <p:cNvSpPr/>
          <p:nvPr/>
        </p:nvSpPr>
        <p:spPr>
          <a:xfrm>
            <a:off x="8576191" y="3145971"/>
            <a:ext cx="839952" cy="11756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63346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47751" y="2613025"/>
            <a:ext cx="10772774" cy="1325563"/>
          </a:xfrm>
        </p:spPr>
        <p:txBody>
          <a:bodyPr>
            <a:normAutofit/>
          </a:bodyPr>
          <a:lstStyle/>
          <a:p>
            <a:r>
              <a:rPr lang="en-US" dirty="0" smtClean="0"/>
              <a:t>Example of how hashing algorithm is executed</a:t>
            </a:r>
            <a:endParaRPr lang="en-US" dirty="0"/>
          </a:p>
        </p:txBody>
      </p:sp>
    </p:spTree>
    <p:extLst>
      <p:ext uri="{BB962C8B-B14F-4D97-AF65-F5344CB8AC3E}">
        <p14:creationId xmlns:p14="http://schemas.microsoft.com/office/powerpoint/2010/main" val="3402306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79710" y="-162685"/>
            <a:ext cx="10299848" cy="1325563"/>
          </a:xfrm>
        </p:spPr>
        <p:txBody>
          <a:bodyPr>
            <a:normAutofit/>
          </a:bodyPr>
          <a:lstStyle/>
          <a:p>
            <a:r>
              <a:rPr lang="en-US" dirty="0"/>
              <a:t>Technical Details of Hashing Algorithm</a:t>
            </a:r>
          </a:p>
        </p:txBody>
      </p:sp>
      <p:pic>
        <p:nvPicPr>
          <p:cNvPr id="5" name="Picture 4" descr="C:\Users\leapf\Downloads\SHA Algorithm.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2442" y="1162878"/>
            <a:ext cx="11767116" cy="5536502"/>
          </a:xfrm>
          <a:prstGeom prst="rect">
            <a:avLst/>
          </a:prstGeom>
          <a:noFill/>
          <a:ln>
            <a:noFill/>
          </a:ln>
        </p:spPr>
      </p:pic>
    </p:spTree>
    <p:extLst>
      <p:ext uri="{BB962C8B-B14F-4D97-AF65-F5344CB8AC3E}">
        <p14:creationId xmlns:p14="http://schemas.microsoft.com/office/powerpoint/2010/main" val="18935272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4819" y="274137"/>
            <a:ext cx="7615989" cy="1325563"/>
          </a:xfrm>
        </p:spPr>
        <p:txBody>
          <a:bodyPr/>
          <a:lstStyle/>
          <a:p>
            <a:r>
              <a:rPr lang="en-US" dirty="0"/>
              <a:t>Hashing Applications</a:t>
            </a:r>
          </a:p>
        </p:txBody>
      </p:sp>
      <p:sp>
        <p:nvSpPr>
          <p:cNvPr id="3" name="Content Placeholder 2"/>
          <p:cNvSpPr>
            <a:spLocks noGrp="1"/>
          </p:cNvSpPr>
          <p:nvPr>
            <p:ph idx="1"/>
          </p:nvPr>
        </p:nvSpPr>
        <p:spPr>
          <a:xfrm>
            <a:off x="1828800" y="1959429"/>
            <a:ext cx="9819812" cy="4624434"/>
          </a:xfrm>
        </p:spPr>
        <p:txBody>
          <a:bodyPr>
            <a:normAutofit lnSpcReduction="10000"/>
          </a:bodyPr>
          <a:lstStyle/>
          <a:p>
            <a:r>
              <a:rPr lang="en-US" dirty="0"/>
              <a:t>Secure hash algorithms are used to verify that data has not been altered,</a:t>
            </a:r>
            <a:r>
              <a:rPr lang="en-US" dirty="0">
                <a:solidFill>
                  <a:srgbClr val="FF0000"/>
                </a:solidFill>
              </a:rPr>
              <a:t> </a:t>
            </a:r>
            <a:r>
              <a:rPr lang="en-US" dirty="0"/>
              <a:t>such as in:</a:t>
            </a:r>
          </a:p>
          <a:p>
            <a:pPr lvl="1"/>
            <a:r>
              <a:rPr lang="en-US" sz="3100" dirty="0">
                <a:hlinkClick r:id="rId3"/>
              </a:rPr>
              <a:t>Man-in-the-middle</a:t>
            </a:r>
            <a:r>
              <a:rPr lang="en-US" sz="3100" dirty="0"/>
              <a:t> threats and </a:t>
            </a:r>
            <a:r>
              <a:rPr lang="en-US" sz="3100" dirty="0">
                <a:hlinkClick r:id="rId4"/>
              </a:rPr>
              <a:t>attacks</a:t>
            </a:r>
            <a:r>
              <a:rPr lang="en-US" sz="3100" dirty="0"/>
              <a:t> where an attacker sits between two parties and monitors or alters communication.  </a:t>
            </a:r>
          </a:p>
          <a:p>
            <a:pPr lvl="1"/>
            <a:r>
              <a:rPr lang="en-US" sz="3100" dirty="0">
                <a:hlinkClick r:id="rId5"/>
              </a:rPr>
              <a:t>Password protection</a:t>
            </a:r>
            <a:endParaRPr lang="en-US" sz="3100" dirty="0"/>
          </a:p>
          <a:p>
            <a:pPr lvl="1"/>
            <a:r>
              <a:rPr lang="en-US" sz="3100" dirty="0">
                <a:hlinkClick r:id="rId6"/>
              </a:rPr>
              <a:t>Digital signatures</a:t>
            </a:r>
            <a:r>
              <a:rPr lang="en-US" sz="3100" dirty="0"/>
              <a:t> involving a process that ensures that message contents have not been changed during transport.</a:t>
            </a:r>
          </a:p>
          <a:p>
            <a:pPr lvl="1"/>
            <a:r>
              <a:rPr lang="en-US" sz="3100" dirty="0">
                <a:hlinkClick r:id="rId7"/>
              </a:rPr>
              <a:t>Blockchain ledgers</a:t>
            </a:r>
            <a:r>
              <a:rPr lang="en-US" sz="3100" dirty="0"/>
              <a:t> and cryptocurrency mining.</a:t>
            </a:r>
          </a:p>
        </p:txBody>
      </p:sp>
    </p:spTree>
    <p:extLst>
      <p:ext uri="{BB962C8B-B14F-4D97-AF65-F5344CB8AC3E}">
        <p14:creationId xmlns:p14="http://schemas.microsoft.com/office/powerpoint/2010/main" val="11984917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23244" y="3709548"/>
            <a:ext cx="2272420" cy="13853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Can we meet at Grand Central Station at 1pm?</a:t>
            </a:r>
          </a:p>
        </p:txBody>
      </p:sp>
      <p:sp>
        <p:nvSpPr>
          <p:cNvPr id="8" name="TextBox 7"/>
          <p:cNvSpPr txBox="1"/>
          <p:nvPr/>
        </p:nvSpPr>
        <p:spPr>
          <a:xfrm>
            <a:off x="-55779" y="2914061"/>
            <a:ext cx="2662694" cy="646331"/>
          </a:xfrm>
          <a:prstGeom prst="rect">
            <a:avLst/>
          </a:prstGeom>
          <a:noFill/>
        </p:spPr>
        <p:txBody>
          <a:bodyPr wrap="square" rtlCol="0">
            <a:spAutoFit/>
          </a:bodyPr>
          <a:lstStyle/>
          <a:p>
            <a:pPr algn="ctr"/>
            <a:r>
              <a:rPr lang="en-US" dirty="0"/>
              <a:t>Original text prepared by secret agent is hashed</a:t>
            </a:r>
          </a:p>
        </p:txBody>
      </p:sp>
      <p:sp>
        <p:nvSpPr>
          <p:cNvPr id="10" name="Rounded Rectangle 9"/>
          <p:cNvSpPr/>
          <p:nvPr/>
        </p:nvSpPr>
        <p:spPr>
          <a:xfrm>
            <a:off x="661925" y="5863130"/>
            <a:ext cx="1195058" cy="876523"/>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SHA 256</a:t>
            </a:r>
          </a:p>
          <a:p>
            <a:pPr algn="ctr"/>
            <a:r>
              <a:rPr lang="en-US" dirty="0"/>
              <a:t>Hash algorithm</a:t>
            </a:r>
          </a:p>
        </p:txBody>
      </p:sp>
      <p:sp>
        <p:nvSpPr>
          <p:cNvPr id="12" name="TextBox 11"/>
          <p:cNvSpPr txBox="1"/>
          <p:nvPr/>
        </p:nvSpPr>
        <p:spPr>
          <a:xfrm>
            <a:off x="5654144" y="3077973"/>
            <a:ext cx="5596846" cy="369332"/>
          </a:xfrm>
          <a:prstGeom prst="rect">
            <a:avLst/>
          </a:prstGeom>
          <a:noFill/>
        </p:spPr>
        <p:txBody>
          <a:bodyPr wrap="square" rtlCol="0">
            <a:spAutoFit/>
          </a:bodyPr>
          <a:lstStyle/>
          <a:p>
            <a:pPr algn="ctr"/>
            <a:r>
              <a:rPr lang="en-US" dirty="0"/>
              <a:t>Receiving  secret agent compares the two hashed values</a:t>
            </a:r>
          </a:p>
        </p:txBody>
      </p:sp>
      <p:sp>
        <p:nvSpPr>
          <p:cNvPr id="13" name="TextBox 12"/>
          <p:cNvSpPr txBox="1"/>
          <p:nvPr/>
        </p:nvSpPr>
        <p:spPr>
          <a:xfrm>
            <a:off x="3132743" y="2910909"/>
            <a:ext cx="2253342" cy="646331"/>
          </a:xfrm>
          <a:prstGeom prst="rect">
            <a:avLst/>
          </a:prstGeom>
          <a:noFill/>
        </p:spPr>
        <p:txBody>
          <a:bodyPr wrap="square" rtlCol="0">
            <a:spAutoFit/>
          </a:bodyPr>
          <a:lstStyle/>
          <a:p>
            <a:pPr algn="ctr"/>
            <a:r>
              <a:rPr lang="en-US" dirty="0"/>
              <a:t>Man-in-the Middle attacker alters text</a:t>
            </a:r>
          </a:p>
        </p:txBody>
      </p:sp>
      <p:sp>
        <p:nvSpPr>
          <p:cNvPr id="14" name="Rectangle 13"/>
          <p:cNvSpPr/>
          <p:nvPr/>
        </p:nvSpPr>
        <p:spPr>
          <a:xfrm>
            <a:off x="3113665" y="3709548"/>
            <a:ext cx="2272420" cy="13583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Can we meet at Pier 11  at 1am?</a:t>
            </a:r>
          </a:p>
        </p:txBody>
      </p:sp>
      <p:sp>
        <p:nvSpPr>
          <p:cNvPr id="15" name="Rectangle 14"/>
          <p:cNvSpPr/>
          <p:nvPr/>
        </p:nvSpPr>
        <p:spPr>
          <a:xfrm>
            <a:off x="3210531" y="5924418"/>
            <a:ext cx="2272420" cy="753948"/>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Hash of text sent by different route</a:t>
            </a:r>
          </a:p>
          <a:p>
            <a:pPr algn="ctr"/>
            <a:r>
              <a:rPr lang="en-US" dirty="0"/>
              <a:t>4ccab6eec0e973 …</a:t>
            </a:r>
          </a:p>
        </p:txBody>
      </p:sp>
      <p:sp>
        <p:nvSpPr>
          <p:cNvPr id="16" name="Rounded Rectangle 15"/>
          <p:cNvSpPr/>
          <p:nvPr/>
        </p:nvSpPr>
        <p:spPr>
          <a:xfrm>
            <a:off x="5815613" y="3949106"/>
            <a:ext cx="1195058" cy="898285"/>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SHA 256</a:t>
            </a:r>
          </a:p>
          <a:p>
            <a:pPr algn="ctr"/>
            <a:r>
              <a:rPr lang="en-US" dirty="0"/>
              <a:t>Hash algorithm</a:t>
            </a:r>
          </a:p>
        </p:txBody>
      </p:sp>
      <p:sp>
        <p:nvSpPr>
          <p:cNvPr id="18" name="Rectangle 17"/>
          <p:cNvSpPr/>
          <p:nvPr/>
        </p:nvSpPr>
        <p:spPr>
          <a:xfrm>
            <a:off x="7440199" y="4011734"/>
            <a:ext cx="2272420" cy="753948"/>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Hash of text sent by attacker</a:t>
            </a:r>
          </a:p>
          <a:p>
            <a:pPr algn="ctr"/>
            <a:r>
              <a:rPr lang="en-US" dirty="0"/>
              <a:t>83ac24b400caeb …</a:t>
            </a:r>
          </a:p>
        </p:txBody>
      </p:sp>
      <p:sp>
        <p:nvSpPr>
          <p:cNvPr id="19" name="Oval 18"/>
          <p:cNvSpPr/>
          <p:nvPr/>
        </p:nvSpPr>
        <p:spPr>
          <a:xfrm>
            <a:off x="10256472" y="3611276"/>
            <a:ext cx="1850571" cy="155486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Check to see if hashes are the same</a:t>
            </a:r>
          </a:p>
        </p:txBody>
      </p:sp>
      <p:pic>
        <p:nvPicPr>
          <p:cNvPr id="20" name="Picture 19" descr="C'est quoi, une « cinquième colonn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84" y="1642046"/>
            <a:ext cx="2326280" cy="1090028"/>
          </a:xfrm>
          <a:prstGeom prst="rect">
            <a:avLst/>
          </a:prstGeom>
        </p:spPr>
      </p:pic>
      <p:pic>
        <p:nvPicPr>
          <p:cNvPr id="21" name="Picture 20" descr="Adobe Spies on eBook Readers, including Library Users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61052" y="1642046"/>
            <a:ext cx="1177646" cy="1177646"/>
          </a:xfrm>
          <a:prstGeom prst="rect">
            <a:avLst/>
          </a:prstGeom>
        </p:spPr>
      </p:pic>
      <p:cxnSp>
        <p:nvCxnSpPr>
          <p:cNvPr id="23" name="Straight Arrow Connector 22"/>
          <p:cNvCxnSpPr>
            <a:stCxn id="15" idx="3"/>
            <a:endCxn id="19" idx="3"/>
          </p:cNvCxnSpPr>
          <p:nvPr/>
        </p:nvCxnSpPr>
        <p:spPr>
          <a:xfrm flipV="1">
            <a:off x="5482951" y="4938435"/>
            <a:ext cx="5044531" cy="1362957"/>
          </a:xfrm>
          <a:prstGeom prst="straightConnector1">
            <a:avLst/>
          </a:prstGeom>
          <a:ln w="2222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8" idx="3"/>
            <a:endCxn id="19" idx="2"/>
          </p:cNvCxnSpPr>
          <p:nvPr/>
        </p:nvCxnSpPr>
        <p:spPr>
          <a:xfrm>
            <a:off x="9712619" y="4388708"/>
            <a:ext cx="543853" cy="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0" name="Picture 29" descr="Free vector graphic: Detective, Torch, Searching, Man ..."/>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72501" y="1494623"/>
            <a:ext cx="1664960" cy="1596234"/>
          </a:xfrm>
          <a:prstGeom prst="rect">
            <a:avLst/>
          </a:prstGeom>
        </p:spPr>
      </p:pic>
      <p:cxnSp>
        <p:nvCxnSpPr>
          <p:cNvPr id="40" name="Straight Arrow Connector 39"/>
          <p:cNvCxnSpPr>
            <a:stCxn id="7" idx="2"/>
            <a:endCxn id="10" idx="0"/>
          </p:cNvCxnSpPr>
          <p:nvPr/>
        </p:nvCxnSpPr>
        <p:spPr>
          <a:xfrm>
            <a:off x="1259454" y="5094943"/>
            <a:ext cx="0" cy="76818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10" idx="3"/>
            <a:endCxn id="15" idx="1"/>
          </p:cNvCxnSpPr>
          <p:nvPr/>
        </p:nvCxnSpPr>
        <p:spPr>
          <a:xfrm>
            <a:off x="1856983" y="6301392"/>
            <a:ext cx="1353548" cy="0"/>
          </a:xfrm>
          <a:prstGeom prst="straightConnector1">
            <a:avLst/>
          </a:prstGeom>
          <a:ln w="254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endCxn id="14" idx="1"/>
          </p:cNvCxnSpPr>
          <p:nvPr/>
        </p:nvCxnSpPr>
        <p:spPr>
          <a:xfrm flipV="1">
            <a:off x="2395664" y="4388710"/>
            <a:ext cx="718001" cy="1907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stCxn id="14" idx="3"/>
            <a:endCxn id="16" idx="1"/>
          </p:cNvCxnSpPr>
          <p:nvPr/>
        </p:nvCxnSpPr>
        <p:spPr>
          <a:xfrm>
            <a:off x="5386085" y="4388710"/>
            <a:ext cx="429528" cy="953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16" idx="3"/>
            <a:endCxn id="18" idx="1"/>
          </p:cNvCxnSpPr>
          <p:nvPr/>
        </p:nvCxnSpPr>
        <p:spPr>
          <a:xfrm flipV="1">
            <a:off x="7010671" y="4388708"/>
            <a:ext cx="429528" cy="954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1583631" y="394449"/>
            <a:ext cx="9667359" cy="646331"/>
          </a:xfrm>
          <a:prstGeom prst="rect">
            <a:avLst/>
          </a:prstGeom>
          <a:noFill/>
        </p:spPr>
        <p:txBody>
          <a:bodyPr wrap="square" rtlCol="0">
            <a:spAutoFit/>
          </a:bodyPr>
          <a:lstStyle/>
          <a:p>
            <a:r>
              <a:rPr lang="en-US" sz="3600" dirty="0"/>
              <a:t>Preventing Man-in-the-Middle Attack with Hashes</a:t>
            </a:r>
          </a:p>
        </p:txBody>
      </p:sp>
    </p:spTree>
    <p:extLst>
      <p:ext uri="{BB962C8B-B14F-4D97-AF65-F5344CB8AC3E}">
        <p14:creationId xmlns:p14="http://schemas.microsoft.com/office/powerpoint/2010/main" val="28747551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984305" y="586327"/>
            <a:ext cx="9500994" cy="1325563"/>
          </a:xfrm>
        </p:spPr>
        <p:txBody>
          <a:bodyPr>
            <a:normAutofit/>
          </a:bodyPr>
          <a:lstStyle/>
          <a:p>
            <a:r>
              <a:rPr lang="en-US" dirty="0"/>
              <a:t>Secure Hashing Applications cont.</a:t>
            </a:r>
          </a:p>
        </p:txBody>
      </p:sp>
      <p:sp>
        <p:nvSpPr>
          <p:cNvPr id="5" name="Content Placeholder 4"/>
          <p:cNvSpPr>
            <a:spLocks noGrp="1"/>
          </p:cNvSpPr>
          <p:nvPr>
            <p:ph idx="1"/>
          </p:nvPr>
        </p:nvSpPr>
        <p:spPr>
          <a:xfrm>
            <a:off x="1866122" y="2232525"/>
            <a:ext cx="9696226" cy="4351338"/>
          </a:xfrm>
        </p:spPr>
        <p:txBody>
          <a:bodyPr>
            <a:normAutofit/>
          </a:bodyPr>
          <a:lstStyle/>
          <a:p>
            <a:r>
              <a:rPr lang="en-US" dirty="0"/>
              <a:t>There are numerous malicious hashing applications, including password </a:t>
            </a:r>
            <a:r>
              <a:rPr lang="en-US" dirty="0" smtClean="0"/>
              <a:t>crackers</a:t>
            </a:r>
            <a:endParaRPr lang="en-US" dirty="0">
              <a:solidFill>
                <a:srgbClr val="FF0000"/>
              </a:solidFill>
            </a:endParaRPr>
          </a:p>
        </p:txBody>
      </p:sp>
    </p:spTree>
    <p:extLst>
      <p:ext uri="{BB962C8B-B14F-4D97-AF65-F5344CB8AC3E}">
        <p14:creationId xmlns:p14="http://schemas.microsoft.com/office/powerpoint/2010/main" val="17974697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password hash fi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65" y="223935"/>
            <a:ext cx="9405257"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57691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916464846"/>
              </p:ext>
            </p:extLst>
          </p:nvPr>
        </p:nvGraphicFramePr>
        <p:xfrm>
          <a:off x="1884785" y="1550425"/>
          <a:ext cx="10002417" cy="5167373"/>
        </p:xfrm>
        <a:graphic>
          <a:graphicData uri="http://schemas.openxmlformats.org/drawingml/2006/table">
            <a:tbl>
              <a:tblPr>
                <a:tableStyleId>{5C22544A-7EE6-4342-B048-85BDC9FD1C3A}</a:tableStyleId>
              </a:tblPr>
              <a:tblGrid>
                <a:gridCol w="1744011">
                  <a:extLst>
                    <a:ext uri="{9D8B030D-6E8A-4147-A177-3AD203B41FA5}">
                      <a16:colId xmlns:a16="http://schemas.microsoft.com/office/drawing/2014/main" val="507767908"/>
                    </a:ext>
                  </a:extLst>
                </a:gridCol>
                <a:gridCol w="1675619">
                  <a:extLst>
                    <a:ext uri="{9D8B030D-6E8A-4147-A177-3AD203B41FA5}">
                      <a16:colId xmlns:a16="http://schemas.microsoft.com/office/drawing/2014/main" val="3940618111"/>
                    </a:ext>
                  </a:extLst>
                </a:gridCol>
                <a:gridCol w="6582787">
                  <a:extLst>
                    <a:ext uri="{9D8B030D-6E8A-4147-A177-3AD203B41FA5}">
                      <a16:colId xmlns:a16="http://schemas.microsoft.com/office/drawing/2014/main" val="2858057608"/>
                    </a:ext>
                  </a:extLst>
                </a:gridCol>
              </a:tblGrid>
              <a:tr h="329943">
                <a:tc>
                  <a:txBody>
                    <a:bodyPr/>
                    <a:lstStyle/>
                    <a:p>
                      <a:pPr algn="l" fontAlgn="b"/>
                      <a:r>
                        <a:rPr lang="en-US" sz="2000" b="1" u="none" strike="noStrike" dirty="0">
                          <a:effectLst/>
                        </a:rPr>
                        <a:t>User ID</a:t>
                      </a:r>
                      <a:endParaRPr lang="en-US" sz="2000" b="1"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en-US" sz="2000" b="1" u="none" strike="noStrike">
                          <a:effectLst/>
                        </a:rPr>
                        <a:t>Password</a:t>
                      </a:r>
                      <a:endParaRPr lang="en-US" sz="2000" b="1"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b="1" u="none" strike="noStrike" dirty="0">
                          <a:effectLst/>
                        </a:rPr>
                        <a:t>Hashed Value</a:t>
                      </a:r>
                      <a:endParaRPr lang="en-US" sz="2000" b="1"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864849224"/>
                  </a:ext>
                </a:extLst>
              </a:tr>
              <a:tr h="359209">
                <a:tc>
                  <a:txBody>
                    <a:bodyPr/>
                    <a:lstStyle/>
                    <a:p>
                      <a:pPr algn="l" fontAlgn="b"/>
                      <a:r>
                        <a:rPr lang="en-US" sz="2400" u="none" strike="noStrike" dirty="0">
                          <a:effectLst/>
                        </a:rPr>
                        <a:t>Arya</a:t>
                      </a:r>
                      <a:endParaRPr lang="en-US"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2400" u="none" strike="noStrike" dirty="0">
                          <a:effectLst/>
                        </a:rPr>
                        <a:t>123456</a:t>
                      </a:r>
                      <a:endParaRPr lang="en-US" sz="2400" b="0" i="0" u="none" strike="noStrike" dirty="0">
                        <a:solidFill>
                          <a:srgbClr val="333333"/>
                        </a:solidFill>
                        <a:effectLst/>
                        <a:latin typeface="Arial" panose="020B0604020202020204" pitchFamily="34" charset="0"/>
                      </a:endParaRPr>
                    </a:p>
                  </a:txBody>
                  <a:tcPr marL="6350" marR="6350" marT="6350" marB="0" anchor="ctr"/>
                </a:tc>
                <a:tc>
                  <a:txBody>
                    <a:bodyPr/>
                    <a:lstStyle/>
                    <a:p>
                      <a:pPr algn="l" fontAlgn="b"/>
                      <a:r>
                        <a:rPr lang="en-US" sz="1600" b="0" i="0" kern="1200" dirty="0">
                          <a:solidFill>
                            <a:schemeClr val="dk1"/>
                          </a:solidFill>
                          <a:effectLst/>
                          <a:latin typeface="+mn-lt"/>
                          <a:ea typeface="+mn-ea"/>
                          <a:cs typeface="+mn-cs"/>
                        </a:rPr>
                        <a:t>2c43c95d0f764aaea9a7ce3caa48803725a887f48cb3472b7087b0ba8ed98805</a:t>
                      </a:r>
                      <a:endParaRPr lang="en-US" sz="16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55608888"/>
                  </a:ext>
                </a:extLst>
              </a:tr>
              <a:tr h="359209">
                <a:tc>
                  <a:txBody>
                    <a:bodyPr/>
                    <a:lstStyle/>
                    <a:p>
                      <a:pPr algn="l" fontAlgn="b"/>
                      <a:r>
                        <a:rPr lang="en-US" sz="2400" u="none" strike="noStrike" dirty="0">
                          <a:effectLst/>
                        </a:rPr>
                        <a:t>Tyrion</a:t>
                      </a:r>
                      <a:endParaRPr lang="en-US"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2400" u="none" strike="noStrike" dirty="0">
                          <a:effectLst/>
                        </a:rPr>
                        <a:t>password</a:t>
                      </a:r>
                      <a:endParaRPr lang="en-US" sz="2400" b="0" i="0" u="none" strike="noStrike" dirty="0">
                        <a:solidFill>
                          <a:srgbClr val="333333"/>
                        </a:solidFill>
                        <a:effectLst/>
                        <a:latin typeface="Arial" panose="020B0604020202020204" pitchFamily="34" charset="0"/>
                      </a:endParaRPr>
                    </a:p>
                  </a:txBody>
                  <a:tcPr marL="6350" marR="6350" marT="6350" marB="0" anchor="ctr"/>
                </a:tc>
                <a:tc>
                  <a:txBody>
                    <a:bodyPr/>
                    <a:lstStyle/>
                    <a:p>
                      <a:pPr algn="l" fontAlgn="b"/>
                      <a:r>
                        <a:rPr lang="en-US" sz="1600" b="0" i="0" u="none" strike="noStrike" dirty="0">
                          <a:solidFill>
                            <a:srgbClr val="000000"/>
                          </a:solidFill>
                          <a:effectLst/>
                          <a:latin typeface="Calibri" panose="020F0502020204030204" pitchFamily="34" charset="0"/>
                        </a:rPr>
                        <a:t>5e884898da28047151d0e56f8dc6292773603d0d6aabbdd62a11ef721d1542d8</a:t>
                      </a:r>
                    </a:p>
                  </a:txBody>
                  <a:tcPr marL="6350" marR="6350" marT="6350" marB="0" anchor="b"/>
                </a:tc>
                <a:extLst>
                  <a:ext uri="{0D108BD9-81ED-4DB2-BD59-A6C34878D82A}">
                    <a16:rowId xmlns:a16="http://schemas.microsoft.com/office/drawing/2014/main" val="3176174358"/>
                  </a:ext>
                </a:extLst>
              </a:tr>
              <a:tr h="359209">
                <a:tc>
                  <a:txBody>
                    <a:bodyPr/>
                    <a:lstStyle/>
                    <a:p>
                      <a:pPr algn="l" fontAlgn="b"/>
                      <a:r>
                        <a:rPr lang="en-US" sz="2400" u="none" strike="noStrike" dirty="0">
                          <a:effectLst/>
                        </a:rPr>
                        <a:t>Brienne</a:t>
                      </a:r>
                      <a:endParaRPr lang="en-US"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2400" u="none" strike="noStrike" dirty="0">
                          <a:effectLst/>
                        </a:rPr>
                        <a:t>12345678 </a:t>
                      </a:r>
                      <a:endParaRPr lang="en-US" sz="2400" b="0" i="0" u="none" strike="noStrike" dirty="0">
                        <a:solidFill>
                          <a:srgbClr val="333333"/>
                        </a:solidFill>
                        <a:effectLst/>
                        <a:latin typeface="Arial" panose="020B0604020202020204" pitchFamily="34" charset="0"/>
                      </a:endParaRPr>
                    </a:p>
                  </a:txBody>
                  <a:tcPr marL="6350" marR="6350" marT="6350" marB="0" anchor="ctr"/>
                </a:tc>
                <a:tc>
                  <a:txBody>
                    <a:bodyPr/>
                    <a:lstStyle/>
                    <a:p>
                      <a:pPr algn="l" fontAlgn="b"/>
                      <a:r>
                        <a:rPr lang="en-US" sz="1600" b="0" i="0" u="none" strike="noStrike" dirty="0">
                          <a:solidFill>
                            <a:srgbClr val="000000"/>
                          </a:solidFill>
                          <a:effectLst/>
                          <a:latin typeface="Calibri" panose="020F0502020204030204" pitchFamily="34" charset="0"/>
                        </a:rPr>
                        <a:t>ef797c8118f02dfb649607dd5d3f8c7623048c9c063d532cc95c5ed7a898a64f</a:t>
                      </a:r>
                    </a:p>
                  </a:txBody>
                  <a:tcPr marL="6350" marR="6350" marT="6350" marB="0" anchor="b"/>
                </a:tc>
                <a:extLst>
                  <a:ext uri="{0D108BD9-81ED-4DB2-BD59-A6C34878D82A}">
                    <a16:rowId xmlns:a16="http://schemas.microsoft.com/office/drawing/2014/main" val="1458415641"/>
                  </a:ext>
                </a:extLst>
              </a:tr>
              <a:tr h="359209">
                <a:tc>
                  <a:txBody>
                    <a:bodyPr/>
                    <a:lstStyle/>
                    <a:p>
                      <a:pPr algn="l" fontAlgn="b"/>
                      <a:r>
                        <a:rPr lang="en-US" sz="2400" u="none" strike="noStrike" dirty="0">
                          <a:effectLst/>
                        </a:rPr>
                        <a:t>Jorah</a:t>
                      </a:r>
                      <a:endParaRPr lang="en-US"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2400" u="none" strike="noStrike" dirty="0">
                          <a:effectLst/>
                        </a:rPr>
                        <a:t> qwerty </a:t>
                      </a:r>
                      <a:endParaRPr lang="en-US" sz="2400" b="0" i="0" u="none" strike="noStrike" dirty="0">
                        <a:solidFill>
                          <a:srgbClr val="333333"/>
                        </a:solidFill>
                        <a:effectLst/>
                        <a:latin typeface="Arial" panose="020B0604020202020204" pitchFamily="34" charset="0"/>
                      </a:endParaRPr>
                    </a:p>
                  </a:txBody>
                  <a:tcPr marL="6350" marR="6350" marT="6350" marB="0" anchor="ctr"/>
                </a:tc>
                <a:tc>
                  <a:txBody>
                    <a:bodyPr/>
                    <a:lstStyle/>
                    <a:p>
                      <a:pPr algn="l" fontAlgn="b"/>
                      <a:r>
                        <a:rPr lang="en-US" sz="1600" b="0" i="0" u="none" strike="noStrike" dirty="0">
                          <a:solidFill>
                            <a:srgbClr val="000000"/>
                          </a:solidFill>
                          <a:effectLst/>
                          <a:latin typeface="Calibri" panose="020F0502020204030204" pitchFamily="34" charset="0"/>
                        </a:rPr>
                        <a:t>65e84be33532fb784c48129675f9eff3a682b27168c0ea744b2cf58ee02337c5</a:t>
                      </a:r>
                    </a:p>
                  </a:txBody>
                  <a:tcPr marL="6350" marR="6350" marT="6350" marB="0" anchor="b"/>
                </a:tc>
                <a:extLst>
                  <a:ext uri="{0D108BD9-81ED-4DB2-BD59-A6C34878D82A}">
                    <a16:rowId xmlns:a16="http://schemas.microsoft.com/office/drawing/2014/main" val="774389771"/>
                  </a:ext>
                </a:extLst>
              </a:tr>
              <a:tr h="359209">
                <a:tc>
                  <a:txBody>
                    <a:bodyPr/>
                    <a:lstStyle/>
                    <a:p>
                      <a:pPr algn="l" fontAlgn="b"/>
                      <a:r>
                        <a:rPr lang="en-US" sz="2400" u="none" strike="noStrike" dirty="0">
                          <a:effectLst/>
                        </a:rPr>
                        <a:t>Sansa</a:t>
                      </a:r>
                      <a:endParaRPr lang="en-US"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2400" u="none" strike="noStrike" dirty="0">
                          <a:effectLst/>
                        </a:rPr>
                        <a:t>12345 </a:t>
                      </a:r>
                      <a:endParaRPr lang="en-US" sz="2400" b="0" i="0" u="none" strike="noStrike" dirty="0">
                        <a:solidFill>
                          <a:srgbClr val="333333"/>
                        </a:solidFill>
                        <a:effectLst/>
                        <a:latin typeface="Arial" panose="020B0604020202020204" pitchFamily="34" charset="0"/>
                      </a:endParaRPr>
                    </a:p>
                  </a:txBody>
                  <a:tcPr marL="6350" marR="6350" marT="6350" marB="0" anchor="ctr"/>
                </a:tc>
                <a:tc>
                  <a:txBody>
                    <a:bodyPr/>
                    <a:lstStyle/>
                    <a:p>
                      <a:pPr algn="l" fontAlgn="b"/>
                      <a:r>
                        <a:rPr lang="en-US" sz="1600" b="0" i="0" u="none" strike="noStrike" dirty="0">
                          <a:solidFill>
                            <a:srgbClr val="000000"/>
                          </a:solidFill>
                          <a:effectLst/>
                          <a:latin typeface="Calibri" panose="020F0502020204030204" pitchFamily="34" charset="0"/>
                        </a:rPr>
                        <a:t>5994471abb01112afcc18159f6cc74b4f511b99806da59b3caf5a9c173cacfc5</a:t>
                      </a:r>
                    </a:p>
                  </a:txBody>
                  <a:tcPr marL="6350" marR="6350" marT="6350" marB="0" anchor="b"/>
                </a:tc>
                <a:extLst>
                  <a:ext uri="{0D108BD9-81ED-4DB2-BD59-A6C34878D82A}">
                    <a16:rowId xmlns:a16="http://schemas.microsoft.com/office/drawing/2014/main" val="350355602"/>
                  </a:ext>
                </a:extLst>
              </a:tr>
              <a:tr h="359209">
                <a:tc>
                  <a:txBody>
                    <a:bodyPr/>
                    <a:lstStyle/>
                    <a:p>
                      <a:pPr algn="l" fontAlgn="b"/>
                      <a:r>
                        <a:rPr lang="en-US" sz="2400" u="none" strike="noStrike" dirty="0">
                          <a:effectLst/>
                        </a:rPr>
                        <a:t>Catelyn</a:t>
                      </a:r>
                      <a:endParaRPr lang="en-US"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2400" u="none" strike="noStrike" dirty="0">
                          <a:effectLst/>
                        </a:rPr>
                        <a:t>123456789</a:t>
                      </a:r>
                      <a:endParaRPr lang="en-US" sz="2400" b="0" i="0" u="none" strike="noStrike" dirty="0">
                        <a:solidFill>
                          <a:srgbClr val="333333"/>
                        </a:solidFill>
                        <a:effectLst/>
                        <a:latin typeface="Arial" panose="020B0604020202020204" pitchFamily="34" charset="0"/>
                      </a:endParaRPr>
                    </a:p>
                  </a:txBody>
                  <a:tcPr marL="6350" marR="6350" marT="6350" marB="0" anchor="ctr"/>
                </a:tc>
                <a:tc>
                  <a:txBody>
                    <a:bodyPr/>
                    <a:lstStyle/>
                    <a:p>
                      <a:pPr algn="l" fontAlgn="b"/>
                      <a:r>
                        <a:rPr lang="en-US" sz="1600" b="0" i="0" u="none" strike="noStrike" dirty="0">
                          <a:solidFill>
                            <a:srgbClr val="000000"/>
                          </a:solidFill>
                          <a:effectLst/>
                          <a:latin typeface="Calibri" panose="020F0502020204030204" pitchFamily="34" charset="0"/>
                        </a:rPr>
                        <a:t>b0837559f9c780da799214524dc2dde7228c29c89e61f33e37aa1e8d14a82819</a:t>
                      </a:r>
                    </a:p>
                  </a:txBody>
                  <a:tcPr marL="6350" marR="6350" marT="6350" marB="0" anchor="b"/>
                </a:tc>
                <a:extLst>
                  <a:ext uri="{0D108BD9-81ED-4DB2-BD59-A6C34878D82A}">
                    <a16:rowId xmlns:a16="http://schemas.microsoft.com/office/drawing/2014/main" val="1561056674"/>
                  </a:ext>
                </a:extLst>
              </a:tr>
              <a:tr h="359209">
                <a:tc>
                  <a:txBody>
                    <a:bodyPr/>
                    <a:lstStyle/>
                    <a:p>
                      <a:pPr algn="l" fontAlgn="b"/>
                      <a:r>
                        <a:rPr lang="en-US" sz="2400" u="none" strike="noStrike" dirty="0" err="1">
                          <a:effectLst/>
                        </a:rPr>
                        <a:t>Ellaria</a:t>
                      </a:r>
                      <a:endParaRPr lang="en-US"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2400" u="none" strike="noStrike" dirty="0" err="1">
                          <a:effectLst/>
                        </a:rPr>
                        <a:t>letmein</a:t>
                      </a:r>
                      <a:r>
                        <a:rPr lang="en-US" sz="2400" u="none" strike="noStrike" dirty="0">
                          <a:effectLst/>
                        </a:rPr>
                        <a:t> </a:t>
                      </a:r>
                      <a:endParaRPr lang="en-US" sz="2400" b="0" i="0" u="none" strike="noStrike" dirty="0">
                        <a:solidFill>
                          <a:srgbClr val="333333"/>
                        </a:solidFill>
                        <a:effectLst/>
                        <a:latin typeface="Arial" panose="020B0604020202020204" pitchFamily="34" charset="0"/>
                      </a:endParaRPr>
                    </a:p>
                  </a:txBody>
                  <a:tcPr marL="6350" marR="6350" marT="6350" marB="0" anchor="ctr"/>
                </a:tc>
                <a:tc>
                  <a:txBody>
                    <a:bodyPr/>
                    <a:lstStyle/>
                    <a:p>
                      <a:pPr algn="l" fontAlgn="b"/>
                      <a:r>
                        <a:rPr lang="en-US" sz="1600" b="0" i="0" u="none" strike="noStrike" dirty="0">
                          <a:solidFill>
                            <a:srgbClr val="000000"/>
                          </a:solidFill>
                          <a:effectLst/>
                          <a:latin typeface="Calibri" panose="020F0502020204030204" pitchFamily="34" charset="0"/>
                        </a:rPr>
                        <a:t>1c8bfe8f801d79745c4631d09fff36c82aa37fc4cce4fc946683d7b336b63032</a:t>
                      </a:r>
                    </a:p>
                  </a:txBody>
                  <a:tcPr marL="6350" marR="6350" marT="6350" marB="0" anchor="b"/>
                </a:tc>
                <a:extLst>
                  <a:ext uri="{0D108BD9-81ED-4DB2-BD59-A6C34878D82A}">
                    <a16:rowId xmlns:a16="http://schemas.microsoft.com/office/drawing/2014/main" val="1434539446"/>
                  </a:ext>
                </a:extLst>
              </a:tr>
              <a:tr h="359209">
                <a:tc>
                  <a:txBody>
                    <a:bodyPr/>
                    <a:lstStyle/>
                    <a:p>
                      <a:pPr algn="l" fontAlgn="b"/>
                      <a:r>
                        <a:rPr lang="en-US" sz="2400" u="none" strike="noStrike" dirty="0" err="1">
                          <a:effectLst/>
                        </a:rPr>
                        <a:t>Oberyn</a:t>
                      </a:r>
                      <a:endParaRPr lang="en-US"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2400" u="none" strike="noStrike" dirty="0">
                          <a:effectLst/>
                        </a:rPr>
                        <a:t>1234567 </a:t>
                      </a:r>
                      <a:endParaRPr lang="en-US" sz="2400" b="0" i="0" u="none" strike="noStrike" dirty="0">
                        <a:solidFill>
                          <a:srgbClr val="333333"/>
                        </a:solidFill>
                        <a:effectLst/>
                        <a:latin typeface="Arial" panose="020B0604020202020204" pitchFamily="34" charset="0"/>
                      </a:endParaRPr>
                    </a:p>
                  </a:txBody>
                  <a:tcPr marL="6350" marR="6350" marT="6350" marB="0" anchor="ctr"/>
                </a:tc>
                <a:tc>
                  <a:txBody>
                    <a:bodyPr/>
                    <a:lstStyle/>
                    <a:p>
                      <a:pPr algn="l" fontAlgn="b"/>
                      <a:r>
                        <a:rPr lang="en-US" sz="1600" b="0" i="0" u="none" strike="noStrike" dirty="0">
                          <a:solidFill>
                            <a:srgbClr val="000000"/>
                          </a:solidFill>
                          <a:effectLst/>
                          <a:latin typeface="Calibri" panose="020F0502020204030204" pitchFamily="34" charset="0"/>
                        </a:rPr>
                        <a:t>8bb0cf6eb9b17d0f7d22b456f121257dc1254e1f01665370476383ea776df414</a:t>
                      </a:r>
                    </a:p>
                  </a:txBody>
                  <a:tcPr marL="6350" marR="6350" marT="6350" marB="0" anchor="b"/>
                </a:tc>
                <a:extLst>
                  <a:ext uri="{0D108BD9-81ED-4DB2-BD59-A6C34878D82A}">
                    <a16:rowId xmlns:a16="http://schemas.microsoft.com/office/drawing/2014/main" val="163316877"/>
                  </a:ext>
                </a:extLst>
              </a:tr>
              <a:tr h="359209">
                <a:tc>
                  <a:txBody>
                    <a:bodyPr/>
                    <a:lstStyle/>
                    <a:p>
                      <a:pPr algn="l" fontAlgn="b"/>
                      <a:r>
                        <a:rPr lang="en-US" sz="2400" u="none" strike="noStrike" dirty="0">
                          <a:effectLst/>
                        </a:rPr>
                        <a:t>Theon</a:t>
                      </a:r>
                      <a:endParaRPr lang="en-US"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2400" u="none" strike="noStrike" dirty="0">
                          <a:effectLst/>
                        </a:rPr>
                        <a:t>football </a:t>
                      </a:r>
                      <a:endParaRPr lang="en-US" sz="2400" b="0" i="0" u="none" strike="noStrike" dirty="0">
                        <a:solidFill>
                          <a:srgbClr val="333333"/>
                        </a:solidFill>
                        <a:effectLst/>
                        <a:latin typeface="Arial" panose="020B0604020202020204" pitchFamily="34" charset="0"/>
                      </a:endParaRPr>
                    </a:p>
                  </a:txBody>
                  <a:tcPr marL="6350" marR="6350" marT="6350" marB="0" anchor="ctr"/>
                </a:tc>
                <a:tc>
                  <a:txBody>
                    <a:bodyPr/>
                    <a:lstStyle/>
                    <a:p>
                      <a:pPr algn="l" fontAlgn="b"/>
                      <a:r>
                        <a:rPr lang="en-US" sz="1600" b="0" i="0" u="none" strike="noStrike" dirty="0">
                          <a:solidFill>
                            <a:srgbClr val="000000"/>
                          </a:solidFill>
                          <a:effectLst/>
                          <a:latin typeface="Calibri" panose="020F0502020204030204" pitchFamily="34" charset="0"/>
                        </a:rPr>
                        <a:t>6382deaf1f5dc6e792b76db4a4a7bf2ba468884e000b25e7928e621e27fb23cb</a:t>
                      </a:r>
                    </a:p>
                  </a:txBody>
                  <a:tcPr marL="6350" marR="6350" marT="6350" marB="0" anchor="b"/>
                </a:tc>
                <a:extLst>
                  <a:ext uri="{0D108BD9-81ED-4DB2-BD59-A6C34878D82A}">
                    <a16:rowId xmlns:a16="http://schemas.microsoft.com/office/drawing/2014/main" val="1322741520"/>
                  </a:ext>
                </a:extLst>
              </a:tr>
              <a:tr h="359209">
                <a:tc>
                  <a:txBody>
                    <a:bodyPr/>
                    <a:lstStyle/>
                    <a:p>
                      <a:pPr algn="l" fontAlgn="b"/>
                      <a:r>
                        <a:rPr lang="en-US" sz="2400" u="none" strike="noStrike" dirty="0" err="1">
                          <a:effectLst/>
                        </a:rPr>
                        <a:t>Gregor</a:t>
                      </a:r>
                      <a:endParaRPr lang="en-US"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2400" u="none" strike="noStrike" dirty="0" err="1">
                          <a:effectLst/>
                        </a:rPr>
                        <a:t>iloveyou</a:t>
                      </a:r>
                      <a:r>
                        <a:rPr lang="en-US" sz="2400" u="none" strike="noStrike" dirty="0">
                          <a:effectLst/>
                        </a:rPr>
                        <a:t> </a:t>
                      </a:r>
                      <a:endParaRPr lang="en-US" sz="2400" b="0" i="0" u="none" strike="noStrike" dirty="0">
                        <a:solidFill>
                          <a:srgbClr val="333333"/>
                        </a:solidFill>
                        <a:effectLst/>
                        <a:latin typeface="Arial" panose="020B0604020202020204" pitchFamily="34" charset="0"/>
                      </a:endParaRPr>
                    </a:p>
                  </a:txBody>
                  <a:tcPr marL="6350" marR="6350" marT="6350" marB="0" anchor="ctr"/>
                </a:tc>
                <a:tc>
                  <a:txBody>
                    <a:bodyPr/>
                    <a:lstStyle/>
                    <a:p>
                      <a:pPr algn="l" fontAlgn="b"/>
                      <a:r>
                        <a:rPr lang="en-US" sz="1600" b="0" i="0" u="none" strike="noStrike" dirty="0">
                          <a:solidFill>
                            <a:srgbClr val="000000"/>
                          </a:solidFill>
                          <a:effectLst/>
                          <a:latin typeface="Calibri" panose="020F0502020204030204" pitchFamily="34" charset="0"/>
                        </a:rPr>
                        <a:t>e4ad93ca07acb8d908a3aa41e920ea4f4ef4f26e7f86cf8291c5db289780a5ae</a:t>
                      </a:r>
                    </a:p>
                  </a:txBody>
                  <a:tcPr marL="6350" marR="6350" marT="6350" marB="0" anchor="b"/>
                </a:tc>
                <a:extLst>
                  <a:ext uri="{0D108BD9-81ED-4DB2-BD59-A6C34878D82A}">
                    <a16:rowId xmlns:a16="http://schemas.microsoft.com/office/drawing/2014/main" val="2771788752"/>
                  </a:ext>
                </a:extLst>
              </a:tr>
              <a:tr h="359209">
                <a:tc>
                  <a:txBody>
                    <a:bodyPr/>
                    <a:lstStyle/>
                    <a:p>
                      <a:pPr algn="l" fontAlgn="b"/>
                      <a:r>
                        <a:rPr lang="en-US" sz="2400" u="none" strike="noStrike" dirty="0">
                          <a:effectLst/>
                        </a:rPr>
                        <a:t>Sandor</a:t>
                      </a:r>
                      <a:endParaRPr lang="en-US"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2400" u="none" strike="noStrike" dirty="0">
                          <a:effectLst/>
                        </a:rPr>
                        <a:t>admin </a:t>
                      </a:r>
                      <a:endParaRPr lang="en-US" sz="2400" b="0" i="0" u="none" strike="noStrike" dirty="0">
                        <a:solidFill>
                          <a:srgbClr val="333333"/>
                        </a:solidFill>
                        <a:effectLst/>
                        <a:latin typeface="Arial" panose="020B0604020202020204" pitchFamily="34" charset="0"/>
                      </a:endParaRPr>
                    </a:p>
                  </a:txBody>
                  <a:tcPr marL="6350" marR="6350" marT="6350" marB="0" anchor="ctr"/>
                </a:tc>
                <a:tc>
                  <a:txBody>
                    <a:bodyPr/>
                    <a:lstStyle/>
                    <a:p>
                      <a:pPr algn="l" fontAlgn="b"/>
                      <a:r>
                        <a:rPr lang="en-US" sz="1600" b="0" i="0" u="none" strike="noStrike" dirty="0">
                          <a:solidFill>
                            <a:srgbClr val="000000"/>
                          </a:solidFill>
                          <a:effectLst/>
                          <a:latin typeface="Calibri" panose="020F0502020204030204" pitchFamily="34" charset="0"/>
                        </a:rPr>
                        <a:t>8c6976e5b5410415bde908bd4dee15dfb167a9c873fc4bb8a81f6f2ab448a918</a:t>
                      </a:r>
                    </a:p>
                  </a:txBody>
                  <a:tcPr marL="6350" marR="6350" marT="6350" marB="0" anchor="b"/>
                </a:tc>
                <a:extLst>
                  <a:ext uri="{0D108BD9-81ED-4DB2-BD59-A6C34878D82A}">
                    <a16:rowId xmlns:a16="http://schemas.microsoft.com/office/drawing/2014/main" val="1828851675"/>
                  </a:ext>
                </a:extLst>
              </a:tr>
              <a:tr h="359209">
                <a:tc>
                  <a:txBody>
                    <a:bodyPr/>
                    <a:lstStyle/>
                    <a:p>
                      <a:pPr algn="l" fontAlgn="b"/>
                      <a:r>
                        <a:rPr lang="en-US" sz="2400" u="none" strike="noStrike" dirty="0">
                          <a:effectLst/>
                        </a:rPr>
                        <a:t>Khal</a:t>
                      </a:r>
                      <a:endParaRPr lang="en-US"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2400" u="none" strike="noStrike" dirty="0">
                          <a:effectLst/>
                        </a:rPr>
                        <a:t>welcome </a:t>
                      </a:r>
                      <a:endParaRPr lang="en-US" sz="2400" b="0" i="0" u="none" strike="noStrike" dirty="0">
                        <a:solidFill>
                          <a:srgbClr val="333333"/>
                        </a:solidFill>
                        <a:effectLst/>
                        <a:latin typeface="Arial" panose="020B0604020202020204" pitchFamily="34" charset="0"/>
                      </a:endParaRPr>
                    </a:p>
                  </a:txBody>
                  <a:tcPr marL="6350" marR="6350" marT="6350" marB="0" anchor="ctr"/>
                </a:tc>
                <a:tc>
                  <a:txBody>
                    <a:bodyPr/>
                    <a:lstStyle/>
                    <a:p>
                      <a:pPr algn="l" fontAlgn="b"/>
                      <a:r>
                        <a:rPr lang="en-US" sz="1600" b="0" i="0" u="none" strike="noStrike" dirty="0">
                          <a:solidFill>
                            <a:srgbClr val="000000"/>
                          </a:solidFill>
                          <a:effectLst/>
                          <a:latin typeface="Calibri" panose="020F0502020204030204" pitchFamily="34" charset="0"/>
                        </a:rPr>
                        <a:t>280d44ab1e9f79b5cce2dd4f58f5fe91f0fbacdac9f7447dffc318ceb79f2d02</a:t>
                      </a:r>
                    </a:p>
                  </a:txBody>
                  <a:tcPr marL="6350" marR="6350" marT="6350" marB="0" anchor="b"/>
                </a:tc>
                <a:extLst>
                  <a:ext uri="{0D108BD9-81ED-4DB2-BD59-A6C34878D82A}">
                    <a16:rowId xmlns:a16="http://schemas.microsoft.com/office/drawing/2014/main" val="2354943593"/>
                  </a:ext>
                </a:extLst>
              </a:tr>
              <a:tr h="359209">
                <a:tc>
                  <a:txBody>
                    <a:bodyPr/>
                    <a:lstStyle/>
                    <a:p>
                      <a:pPr algn="l" fontAlgn="b"/>
                      <a:r>
                        <a:rPr lang="en-US" sz="2400" u="none" strike="noStrike" dirty="0" err="1">
                          <a:effectLst/>
                        </a:rPr>
                        <a:t>Daenarys</a:t>
                      </a:r>
                      <a:endParaRPr lang="en-US"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2400" u="none" strike="noStrike" dirty="0">
                          <a:effectLst/>
                        </a:rPr>
                        <a:t>monkey </a:t>
                      </a:r>
                      <a:endParaRPr lang="en-US" sz="2400" b="0" i="0" u="none" strike="noStrike" dirty="0">
                        <a:solidFill>
                          <a:srgbClr val="333333"/>
                        </a:solidFill>
                        <a:effectLst/>
                        <a:latin typeface="Arial" panose="020B0604020202020204" pitchFamily="34" charset="0"/>
                      </a:endParaRPr>
                    </a:p>
                  </a:txBody>
                  <a:tcPr marL="6350" marR="6350" marT="6350" marB="0" anchor="ctr"/>
                </a:tc>
                <a:tc>
                  <a:txBody>
                    <a:bodyPr/>
                    <a:lstStyle/>
                    <a:p>
                      <a:pPr algn="l" fontAlgn="b"/>
                      <a:r>
                        <a:rPr lang="en-US" sz="1600" b="0" i="0" u="none" strike="noStrike" dirty="0">
                          <a:solidFill>
                            <a:srgbClr val="000000"/>
                          </a:solidFill>
                          <a:effectLst/>
                          <a:latin typeface="Calibri" panose="020F0502020204030204" pitchFamily="34" charset="0"/>
                        </a:rPr>
                        <a:t>000c285457fc971f862a79b786476c78812c8897063c6fa9c045f579a3b2d63f</a:t>
                      </a:r>
                    </a:p>
                  </a:txBody>
                  <a:tcPr marL="6350" marR="6350" marT="6350" marB="0" anchor="b"/>
                </a:tc>
                <a:extLst>
                  <a:ext uri="{0D108BD9-81ED-4DB2-BD59-A6C34878D82A}">
                    <a16:rowId xmlns:a16="http://schemas.microsoft.com/office/drawing/2014/main" val="3566916937"/>
                  </a:ext>
                </a:extLst>
              </a:tr>
            </a:tbl>
          </a:graphicData>
        </a:graphic>
      </p:graphicFrame>
      <p:sp>
        <p:nvSpPr>
          <p:cNvPr id="3" name="Title 2"/>
          <p:cNvSpPr>
            <a:spLocks noGrp="1"/>
          </p:cNvSpPr>
          <p:nvPr>
            <p:ph type="title"/>
          </p:nvPr>
        </p:nvSpPr>
        <p:spPr>
          <a:xfrm>
            <a:off x="2464548" y="109428"/>
            <a:ext cx="10515600" cy="1325563"/>
          </a:xfrm>
        </p:spPr>
        <p:txBody>
          <a:bodyPr>
            <a:normAutofit fontScale="90000"/>
          </a:bodyPr>
          <a:lstStyle/>
          <a:p>
            <a:r>
              <a:rPr lang="en-US" sz="4000" dirty="0"/>
              <a:t>SHA256 Value of several common passwords</a:t>
            </a:r>
            <a:br>
              <a:rPr lang="en-US" sz="4000" dirty="0"/>
            </a:br>
            <a:r>
              <a:rPr lang="en-US" sz="4000" dirty="0"/>
              <a:t>that could be put in a password cracker dictionary.</a:t>
            </a:r>
            <a:r>
              <a:rPr lang="en-US" sz="3600" dirty="0"/>
              <a:t/>
            </a:r>
            <a:br>
              <a:rPr lang="en-US" sz="3600" dirty="0"/>
            </a:br>
            <a:r>
              <a:rPr lang="en-US" sz="2100" dirty="0"/>
              <a:t>PS: The user ids here are GOT names used for </a:t>
            </a:r>
            <a:r>
              <a:rPr lang="en-US" sz="2100" dirty="0">
                <a:hlinkClick r:id="rId3"/>
              </a:rPr>
              <a:t>baby names </a:t>
            </a:r>
            <a:r>
              <a:rPr lang="en-US" sz="2100" dirty="0"/>
              <a:t>in 2018.</a:t>
            </a:r>
          </a:p>
        </p:txBody>
      </p:sp>
    </p:spTree>
    <p:extLst>
      <p:ext uri="{BB962C8B-B14F-4D97-AF65-F5344CB8AC3E}">
        <p14:creationId xmlns:p14="http://schemas.microsoft.com/office/powerpoint/2010/main" val="14060440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Bitcoin miners are all about hashing</a:t>
            </a:r>
            <a:endParaRPr lang="en-US" dirty="0"/>
          </a:p>
        </p:txBody>
      </p:sp>
      <p:sp>
        <p:nvSpPr>
          <p:cNvPr id="3" name="Content Placeholder 2"/>
          <p:cNvSpPr>
            <a:spLocks noGrp="1"/>
          </p:cNvSpPr>
          <p:nvPr>
            <p:ph idx="1"/>
          </p:nvPr>
        </p:nvSpPr>
        <p:spPr/>
        <p:txBody>
          <a:bodyPr/>
          <a:lstStyle/>
          <a:p>
            <a:r>
              <a:rPr lang="en-US" dirty="0" smtClean="0"/>
              <a:t>Use specialized computers to solve a computationally intensive hashing proble</a:t>
            </a:r>
            <a:r>
              <a:rPr lang="en-US" dirty="0"/>
              <a:t>m</a:t>
            </a:r>
            <a:r>
              <a:rPr lang="en-US" dirty="0" smtClean="0"/>
              <a:t> </a:t>
            </a:r>
            <a:endParaRPr lang="en-US" dirty="0"/>
          </a:p>
        </p:txBody>
      </p:sp>
    </p:spTree>
    <p:extLst>
      <p:ext uri="{BB962C8B-B14F-4D97-AF65-F5344CB8AC3E}">
        <p14:creationId xmlns:p14="http://schemas.microsoft.com/office/powerpoint/2010/main" val="25535341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52480" y="274137"/>
            <a:ext cx="7615989" cy="1325563"/>
          </a:xfrm>
        </p:spPr>
        <p:txBody>
          <a:bodyPr/>
          <a:lstStyle/>
          <a:p>
            <a:r>
              <a:rPr lang="en-US" dirty="0"/>
              <a:t>Nonce</a:t>
            </a:r>
          </a:p>
        </p:txBody>
      </p:sp>
      <p:sp>
        <p:nvSpPr>
          <p:cNvPr id="3" name="Content Placeholder 2"/>
          <p:cNvSpPr>
            <a:spLocks noGrp="1"/>
          </p:cNvSpPr>
          <p:nvPr>
            <p:ph idx="1"/>
          </p:nvPr>
        </p:nvSpPr>
        <p:spPr>
          <a:xfrm>
            <a:off x="1312756" y="1949893"/>
            <a:ext cx="10515600" cy="4351338"/>
          </a:xfrm>
        </p:spPr>
        <p:txBody>
          <a:bodyPr/>
          <a:lstStyle/>
          <a:p>
            <a:r>
              <a:rPr lang="en-US" dirty="0"/>
              <a:t>Definition (</a:t>
            </a:r>
            <a:r>
              <a:rPr lang="en-US" dirty="0">
                <a:hlinkClick r:id="rId2"/>
              </a:rPr>
              <a:t>American Heritage Dictionary</a:t>
            </a:r>
            <a:r>
              <a:rPr lang="en-US" dirty="0"/>
              <a:t>): A word coined and used for a single or particular occasion.</a:t>
            </a:r>
          </a:p>
          <a:p>
            <a:pPr marL="457200" lvl="1" indent="0">
              <a:buNone/>
            </a:pPr>
            <a:r>
              <a:rPr lang="en-US" sz="3100" dirty="0"/>
              <a:t>	* I thought I invented a unique nonce to describe people full 	   of beer: “He was </a:t>
            </a:r>
            <a:r>
              <a:rPr lang="en-US" sz="3100" dirty="0">
                <a:solidFill>
                  <a:srgbClr val="0070C0"/>
                </a:solidFill>
              </a:rPr>
              <a:t>gambrious </a:t>
            </a:r>
            <a:r>
              <a:rPr lang="en-US" sz="3100" dirty="0"/>
              <a:t>from drinking that stout ale.”</a:t>
            </a:r>
          </a:p>
          <a:p>
            <a:pPr marL="457200" lvl="1" indent="0">
              <a:buNone/>
            </a:pPr>
            <a:endParaRPr lang="en-US" sz="1000" dirty="0"/>
          </a:p>
          <a:p>
            <a:pPr marL="457200" lvl="1" indent="0">
              <a:buNone/>
            </a:pPr>
            <a:r>
              <a:rPr lang="en-US" sz="3100" dirty="0"/>
              <a:t>	* But </a:t>
            </a:r>
            <a:r>
              <a:rPr lang="en-US" sz="3100" dirty="0">
                <a:hlinkClick r:id="rId3"/>
              </a:rPr>
              <a:t>gambrious</a:t>
            </a:r>
            <a:r>
              <a:rPr lang="en-US" sz="3100" dirty="0"/>
              <a:t> is actually a word.</a:t>
            </a:r>
          </a:p>
          <a:p>
            <a:r>
              <a:rPr lang="en-US" dirty="0"/>
              <a:t>Definition (cryptography): An arbitrary number used just once. </a:t>
            </a:r>
          </a:p>
        </p:txBody>
      </p:sp>
    </p:spTree>
    <p:extLst>
      <p:ext uri="{BB962C8B-B14F-4D97-AF65-F5344CB8AC3E}">
        <p14:creationId xmlns:p14="http://schemas.microsoft.com/office/powerpoint/2010/main" val="7322496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9478" y="0"/>
            <a:ext cx="7615989" cy="1325563"/>
          </a:xfrm>
        </p:spPr>
        <p:txBody>
          <a:bodyPr>
            <a:normAutofit/>
          </a:bodyPr>
          <a:lstStyle/>
          <a:p>
            <a:r>
              <a:rPr lang="en-US" dirty="0"/>
              <a:t>Mining Complexity</a:t>
            </a:r>
          </a:p>
        </p:txBody>
      </p:sp>
      <p:sp>
        <p:nvSpPr>
          <p:cNvPr id="3" name="Content Placeholder 2"/>
          <p:cNvSpPr>
            <a:spLocks noGrp="1"/>
          </p:cNvSpPr>
          <p:nvPr>
            <p:ph idx="1"/>
          </p:nvPr>
        </p:nvSpPr>
        <p:spPr>
          <a:xfrm>
            <a:off x="1778924" y="1330036"/>
            <a:ext cx="10413076" cy="5527963"/>
          </a:xfrm>
        </p:spPr>
        <p:txBody>
          <a:bodyPr>
            <a:normAutofit fontScale="92500" lnSpcReduction="10000"/>
          </a:bodyPr>
          <a:lstStyle/>
          <a:p>
            <a:r>
              <a:rPr lang="en-US" sz="3400" dirty="0"/>
              <a:t> Mining complexity, or time to mine, is</a:t>
            </a:r>
            <a:r>
              <a:rPr lang="en-US" sz="3400" dirty="0">
                <a:solidFill>
                  <a:srgbClr val="FF0000"/>
                </a:solidFill>
              </a:rPr>
              <a:t> </a:t>
            </a:r>
            <a:r>
              <a:rPr lang="en-US" sz="3400" dirty="0"/>
              <a:t>managed</a:t>
            </a:r>
            <a:r>
              <a:rPr lang="en-US" sz="3400" dirty="0">
                <a:solidFill>
                  <a:srgbClr val="FF0000"/>
                </a:solidFill>
              </a:rPr>
              <a:t> </a:t>
            </a:r>
            <a:r>
              <a:rPr lang="en-US" sz="3400" dirty="0" smtClean="0"/>
              <a:t>by </a:t>
            </a:r>
            <a:r>
              <a:rPr lang="en-US" sz="3400" dirty="0"/>
              <a:t>controlling what hash is acceptable.</a:t>
            </a:r>
          </a:p>
          <a:p>
            <a:r>
              <a:rPr lang="en-US" sz="3400" dirty="0"/>
              <a:t>It takes more time to generate a hash with </a:t>
            </a:r>
            <a:r>
              <a:rPr lang="en-US" sz="3400" dirty="0" smtClean="0"/>
              <a:t>8 </a:t>
            </a:r>
            <a:r>
              <a:rPr lang="en-US" sz="3400" dirty="0"/>
              <a:t>zeroes in front than </a:t>
            </a:r>
            <a:r>
              <a:rPr lang="en-US" sz="3400" dirty="0" smtClean="0"/>
              <a:t>4 </a:t>
            </a:r>
            <a:r>
              <a:rPr lang="en-US" sz="3400" dirty="0"/>
              <a:t>zeroes.</a:t>
            </a:r>
          </a:p>
          <a:p>
            <a:pPr lvl="1">
              <a:buFont typeface="Wingdings" panose="05000000000000000000" pitchFamily="2" charset="2"/>
              <a:buChar char="ü"/>
            </a:pPr>
            <a:r>
              <a:rPr lang="en-US" dirty="0"/>
              <a:t>Hash with one zero requires about 16^</a:t>
            </a:r>
            <a:r>
              <a:rPr lang="en-US" baseline="30000" dirty="0"/>
              <a:t>1  </a:t>
            </a:r>
            <a:r>
              <a:rPr lang="en-US" dirty="0"/>
              <a:t>or 16 attempts.</a:t>
            </a:r>
          </a:p>
          <a:p>
            <a:pPr lvl="1">
              <a:buFont typeface="Wingdings" panose="05000000000000000000" pitchFamily="2" charset="2"/>
              <a:buChar char="ü"/>
            </a:pPr>
            <a:r>
              <a:rPr lang="en-US" dirty="0"/>
              <a:t>Hash with two zeros requires about 16^</a:t>
            </a:r>
            <a:r>
              <a:rPr lang="en-US" baseline="30000" dirty="0"/>
              <a:t>2  </a:t>
            </a:r>
            <a:r>
              <a:rPr lang="en-US" dirty="0"/>
              <a:t>or 256 attempts.</a:t>
            </a:r>
          </a:p>
          <a:p>
            <a:pPr lvl="1">
              <a:buFont typeface="Wingdings" panose="05000000000000000000" pitchFamily="2" charset="2"/>
              <a:buChar char="ü"/>
            </a:pPr>
            <a:r>
              <a:rPr lang="en-US" dirty="0"/>
              <a:t>Hash with three zeros requires about 16^</a:t>
            </a:r>
            <a:r>
              <a:rPr lang="en-US" baseline="30000" dirty="0"/>
              <a:t>3  </a:t>
            </a:r>
            <a:r>
              <a:rPr lang="en-US" dirty="0"/>
              <a:t>or 4096 attempts.</a:t>
            </a:r>
          </a:p>
          <a:p>
            <a:r>
              <a:rPr lang="en-US" sz="3400" dirty="0"/>
              <a:t>Right now Bitcoin miners have to generate hashes with 17 leading zeros. This requires billions of calculations.</a:t>
            </a:r>
          </a:p>
          <a:p>
            <a:r>
              <a:rPr lang="en-US" sz="3400" dirty="0"/>
              <a:t>Watch these two videos for more information:</a:t>
            </a:r>
          </a:p>
          <a:p>
            <a:pPr lvl="1">
              <a:buFont typeface="Wingdings" panose="05000000000000000000" pitchFamily="2" charset="2"/>
              <a:buChar char="q"/>
            </a:pPr>
            <a:r>
              <a:rPr lang="en-US" dirty="0"/>
              <a:t>Solomon </a:t>
            </a:r>
            <a:r>
              <a:rPr lang="en-US" dirty="0" err="1"/>
              <a:t>Lederer</a:t>
            </a:r>
            <a:r>
              <a:rPr lang="en-US" dirty="0"/>
              <a:t> </a:t>
            </a:r>
            <a:r>
              <a:rPr lang="en-US" u="sng" dirty="0">
                <a:hlinkClick r:id="rId3"/>
              </a:rPr>
              <a:t>video</a:t>
            </a:r>
            <a:endParaRPr lang="en-US" dirty="0"/>
          </a:p>
          <a:p>
            <a:pPr lvl="1">
              <a:buFont typeface="Wingdings" panose="05000000000000000000" pitchFamily="2" charset="2"/>
              <a:buChar char="q"/>
            </a:pPr>
            <a:r>
              <a:rPr lang="en-US" dirty="0"/>
              <a:t>Gary Sims </a:t>
            </a:r>
            <a:r>
              <a:rPr lang="en-US" u="sng" dirty="0">
                <a:hlinkClick r:id="rId4"/>
              </a:rPr>
              <a:t>video</a:t>
            </a:r>
            <a:r>
              <a:rPr lang="en-US" dirty="0"/>
              <a:t>.  </a:t>
            </a:r>
          </a:p>
          <a:p>
            <a:endParaRPr lang="en-US" dirty="0"/>
          </a:p>
        </p:txBody>
      </p:sp>
    </p:spTree>
    <p:extLst>
      <p:ext uri="{BB962C8B-B14F-4D97-AF65-F5344CB8AC3E}">
        <p14:creationId xmlns:p14="http://schemas.microsoft.com/office/powerpoint/2010/main" val="11823257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200400" y="2552065"/>
            <a:ext cx="5722620" cy="1325563"/>
          </a:xfrm>
        </p:spPr>
        <p:txBody>
          <a:bodyPr/>
          <a:lstStyle/>
          <a:p>
            <a:r>
              <a:rPr lang="en-US" dirty="0" smtClean="0"/>
              <a:t>Four Hashing Exercises</a:t>
            </a:r>
            <a:endParaRPr lang="en-US" dirty="0"/>
          </a:p>
        </p:txBody>
      </p:sp>
    </p:spTree>
    <p:extLst>
      <p:ext uri="{BB962C8B-B14F-4D97-AF65-F5344CB8AC3E}">
        <p14:creationId xmlns:p14="http://schemas.microsoft.com/office/powerpoint/2010/main" val="9849903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0258" y="207635"/>
            <a:ext cx="9651247" cy="1325563"/>
          </a:xfrm>
        </p:spPr>
        <p:txBody>
          <a:bodyPr>
            <a:normAutofit/>
          </a:bodyPr>
          <a:lstStyle/>
          <a:p>
            <a:r>
              <a:rPr lang="en-US" sz="4000" dirty="0"/>
              <a:t>Exercise 1: Generate a nonce that will result in a leading zero for a hash. </a:t>
            </a:r>
          </a:p>
        </p:txBody>
      </p:sp>
      <p:sp>
        <p:nvSpPr>
          <p:cNvPr id="3" name="Content Placeholder 2"/>
          <p:cNvSpPr>
            <a:spLocks noGrp="1"/>
          </p:cNvSpPr>
          <p:nvPr>
            <p:ph idx="1"/>
          </p:nvPr>
        </p:nvSpPr>
        <p:spPr>
          <a:xfrm>
            <a:off x="1445759" y="1533198"/>
            <a:ext cx="10746241" cy="5324802"/>
          </a:xfrm>
        </p:spPr>
        <p:txBody>
          <a:bodyPr>
            <a:noAutofit/>
          </a:bodyPr>
          <a:lstStyle/>
          <a:p>
            <a:pPr marL="0" indent="0">
              <a:buNone/>
            </a:pPr>
            <a:r>
              <a:rPr lang="en-US" sz="2400" u="sng" dirty="0"/>
              <a:t>Steps</a:t>
            </a:r>
            <a:r>
              <a:rPr lang="en-US" sz="2400" dirty="0"/>
              <a:t>:</a:t>
            </a:r>
          </a:p>
          <a:p>
            <a:pPr marL="742950" indent="-742950">
              <a:buFont typeface="+mj-lt"/>
              <a:buAutoNum type="arabicPeriod"/>
            </a:pPr>
            <a:r>
              <a:rPr lang="en-US" sz="2400" dirty="0">
                <a:solidFill>
                  <a:schemeClr val="tx1">
                    <a:lumMod val="95000"/>
                    <a:lumOff val="5000"/>
                  </a:schemeClr>
                </a:solidFill>
              </a:rPr>
              <a:t>Go to URL: </a:t>
            </a:r>
            <a:r>
              <a:rPr lang="en-US" sz="2400" u="sng" dirty="0">
                <a:hlinkClick r:id="rId3"/>
              </a:rPr>
              <a:t>https://tinyurl.com/ZeroHashMining</a:t>
            </a:r>
            <a:endParaRPr lang="en-US" sz="2400" dirty="0">
              <a:solidFill>
                <a:schemeClr val="tx1">
                  <a:lumMod val="95000"/>
                  <a:lumOff val="5000"/>
                </a:schemeClr>
              </a:solidFill>
            </a:endParaRPr>
          </a:p>
          <a:p>
            <a:pPr marL="742950" indent="-742950">
              <a:buFont typeface="+mj-lt"/>
              <a:buAutoNum type="arabicPeriod"/>
            </a:pPr>
            <a:r>
              <a:rPr lang="en-US" sz="2400" dirty="0">
                <a:solidFill>
                  <a:schemeClr val="tx1">
                    <a:lumMod val="95000"/>
                    <a:lumOff val="5000"/>
                  </a:schemeClr>
                </a:solidFill>
              </a:rPr>
              <a:t>Enter your first and last name into the submit box. Click Submit.</a:t>
            </a:r>
          </a:p>
          <a:p>
            <a:pPr marL="742950" indent="-742950">
              <a:buFont typeface="+mj-lt"/>
              <a:buAutoNum type="arabicPeriod"/>
            </a:pPr>
            <a:r>
              <a:rPr lang="en-US" sz="2400" dirty="0">
                <a:solidFill>
                  <a:schemeClr val="tx1">
                    <a:lumMod val="95000"/>
                    <a:lumOff val="5000"/>
                  </a:schemeClr>
                </a:solidFill>
              </a:rPr>
              <a:t>Change the first letter in your last name from upper to lower case. Click Submit.</a:t>
            </a:r>
          </a:p>
          <a:p>
            <a:pPr marL="742950" indent="-742950">
              <a:buFont typeface="+mj-lt"/>
              <a:buAutoNum type="arabicPeriod"/>
            </a:pPr>
            <a:r>
              <a:rPr lang="en-US" sz="2400" dirty="0">
                <a:solidFill>
                  <a:schemeClr val="tx1">
                    <a:lumMod val="95000"/>
                    <a:lumOff val="5000"/>
                  </a:schemeClr>
                </a:solidFill>
              </a:rPr>
              <a:t>Enter your first, and then last name followed by the number 1 into the text box. Click Submit. If the first character is a zero stop. Capture the screen and save it. If the first character was not a zero, keep incrementing the number following your name by one more unit until you generate a hash with one leading zero. Capture the screen and save it.</a:t>
            </a:r>
          </a:p>
          <a:p>
            <a:pPr marL="742950" indent="-742950">
              <a:buFont typeface="+mj-lt"/>
              <a:buAutoNum type="arabicPeriod"/>
            </a:pPr>
            <a:r>
              <a:rPr lang="en-US" sz="2400" dirty="0">
                <a:solidFill>
                  <a:schemeClr val="tx1">
                    <a:lumMod val="95000"/>
                    <a:lumOff val="5000"/>
                  </a:schemeClr>
                </a:solidFill>
              </a:rPr>
              <a:t>Cut and paste some data into the text box. Click Submit.</a:t>
            </a:r>
          </a:p>
          <a:p>
            <a:pPr marL="742950" indent="-742950">
              <a:buFont typeface="+mj-lt"/>
              <a:buAutoNum type="arabicPeriod"/>
            </a:pPr>
            <a:r>
              <a:rPr lang="en-US" sz="2400" dirty="0">
                <a:solidFill>
                  <a:schemeClr val="tx1">
                    <a:lumMod val="95000"/>
                    <a:lumOff val="5000"/>
                  </a:schemeClr>
                </a:solidFill>
              </a:rPr>
              <a:t>Change any letter in the text and Submit.</a:t>
            </a:r>
          </a:p>
          <a:p>
            <a:pPr marL="742950" indent="-742950">
              <a:buFont typeface="+mj-lt"/>
              <a:buAutoNum type="arabicPeriod"/>
            </a:pPr>
            <a:r>
              <a:rPr lang="en-US" sz="2400" dirty="0">
                <a:solidFill>
                  <a:schemeClr val="tx1">
                    <a:lumMod val="95000"/>
                    <a:lumOff val="5000"/>
                  </a:schemeClr>
                </a:solidFill>
              </a:rPr>
              <a:t>Extra credit: keep adding numbers until you get two leading zeros. (Don’t try anything beyond two leading zeros, for it will take a long time.)</a:t>
            </a:r>
          </a:p>
        </p:txBody>
      </p:sp>
    </p:spTree>
    <p:extLst>
      <p:ext uri="{BB962C8B-B14F-4D97-AF65-F5344CB8AC3E}">
        <p14:creationId xmlns:p14="http://schemas.microsoft.com/office/powerpoint/2010/main" val="25432627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4132" y="274637"/>
            <a:ext cx="9651247" cy="1325563"/>
          </a:xfrm>
        </p:spPr>
        <p:txBody>
          <a:bodyPr>
            <a:normAutofit/>
          </a:bodyPr>
          <a:lstStyle/>
          <a:p>
            <a:r>
              <a:rPr lang="en-US" dirty="0"/>
              <a:t>Exercise 1: Example Results </a:t>
            </a:r>
          </a:p>
        </p:txBody>
      </p:sp>
      <p:pic>
        <p:nvPicPr>
          <p:cNvPr id="4" name="Content Placeholder 3"/>
          <p:cNvPicPr>
            <a:picLocks noGrp="1"/>
          </p:cNvPicPr>
          <p:nvPr>
            <p:ph idx="1"/>
          </p:nvPr>
        </p:nvPicPr>
        <p:blipFill>
          <a:blip r:embed="rId3"/>
          <a:stretch>
            <a:fillRect/>
          </a:stretch>
        </p:blipFill>
        <p:spPr>
          <a:xfrm>
            <a:off x="1645233" y="1600200"/>
            <a:ext cx="10424847" cy="4771188"/>
          </a:xfrm>
          <a:prstGeom prst="rect">
            <a:avLst/>
          </a:prstGeom>
        </p:spPr>
      </p:pic>
    </p:spTree>
    <p:extLst>
      <p:ext uri="{BB962C8B-B14F-4D97-AF65-F5344CB8AC3E}">
        <p14:creationId xmlns:p14="http://schemas.microsoft.com/office/powerpoint/2010/main" val="39724006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268" y="416935"/>
            <a:ext cx="9599732" cy="1325563"/>
          </a:xfrm>
        </p:spPr>
        <p:txBody>
          <a:bodyPr>
            <a:noAutofit/>
          </a:bodyPr>
          <a:lstStyle/>
          <a:p>
            <a:r>
              <a:rPr lang="en-US" dirty="0"/>
              <a:t>Exercise 2: A Hashing program that automatically searches for a nonce</a:t>
            </a:r>
          </a:p>
        </p:txBody>
      </p:sp>
      <p:sp>
        <p:nvSpPr>
          <p:cNvPr id="3" name="Content Placeholder 2"/>
          <p:cNvSpPr>
            <a:spLocks noGrp="1"/>
          </p:cNvSpPr>
          <p:nvPr>
            <p:ph idx="1"/>
          </p:nvPr>
        </p:nvSpPr>
        <p:spPr>
          <a:xfrm>
            <a:off x="1158716" y="2251186"/>
            <a:ext cx="10515600" cy="4351338"/>
          </a:xfrm>
        </p:spPr>
        <p:txBody>
          <a:bodyPr/>
          <a:lstStyle/>
          <a:p>
            <a:r>
              <a:rPr lang="en-US" dirty="0"/>
              <a:t>The algorithm for the program is quite complex because searching for a hash and nonce value that produces the correct number of leading zeros is difficult.</a:t>
            </a:r>
          </a:p>
          <a:p>
            <a:r>
              <a:rPr lang="en-US" dirty="0"/>
              <a:t>This is what the miner’s role is; miners use specialized hardware to find a hash with 17 leading zeros. </a:t>
            </a:r>
          </a:p>
        </p:txBody>
      </p:sp>
    </p:spTree>
    <p:extLst>
      <p:ext uri="{BB962C8B-B14F-4D97-AF65-F5344CB8AC3E}">
        <p14:creationId xmlns:p14="http://schemas.microsoft.com/office/powerpoint/2010/main" val="33642325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268" y="416934"/>
            <a:ext cx="9599732" cy="1325563"/>
          </a:xfrm>
        </p:spPr>
        <p:txBody>
          <a:bodyPr>
            <a:noAutofit/>
          </a:bodyPr>
          <a:lstStyle/>
          <a:p>
            <a:r>
              <a:rPr lang="en-US" dirty="0"/>
              <a:t>Exercise 2: A Hashing program that automatically searches for a nonce… cont.</a:t>
            </a:r>
          </a:p>
        </p:txBody>
      </p:sp>
      <p:sp>
        <p:nvSpPr>
          <p:cNvPr id="3" name="Content Placeholder 2"/>
          <p:cNvSpPr>
            <a:spLocks noGrp="1"/>
          </p:cNvSpPr>
          <p:nvPr>
            <p:ph idx="1"/>
          </p:nvPr>
        </p:nvSpPr>
        <p:spPr>
          <a:xfrm>
            <a:off x="1046748" y="2011680"/>
            <a:ext cx="11145252" cy="4846319"/>
          </a:xfrm>
        </p:spPr>
        <p:txBody>
          <a:bodyPr>
            <a:normAutofit fontScale="85000" lnSpcReduction="20000"/>
          </a:bodyPr>
          <a:lstStyle/>
          <a:p>
            <a:pPr marL="0" indent="0">
              <a:buFont typeface="+mj-lt"/>
              <a:buNone/>
            </a:pPr>
            <a:r>
              <a:rPr lang="en-US" sz="3500" u="sng" dirty="0"/>
              <a:t>Steps</a:t>
            </a:r>
            <a:r>
              <a:rPr lang="en-US" sz="3500" dirty="0"/>
              <a:t>:</a:t>
            </a:r>
          </a:p>
          <a:p>
            <a:pPr marL="742950" indent="-742950">
              <a:buFont typeface="+mj-lt"/>
              <a:buAutoNum type="arabicPeriod"/>
            </a:pPr>
            <a:r>
              <a:rPr lang="en-US" sz="3500" dirty="0"/>
              <a:t>Go to URL: </a:t>
            </a:r>
            <a:r>
              <a:rPr lang="en-US" sz="3500" dirty="0">
                <a:hlinkClick r:id="rId3"/>
              </a:rPr>
              <a:t>https://tinyurl.com/ZeroHashMining2</a:t>
            </a:r>
            <a:r>
              <a:rPr lang="en-US" sz="3500" dirty="0"/>
              <a:t> </a:t>
            </a:r>
          </a:p>
          <a:p>
            <a:pPr marL="742950" indent="-742950">
              <a:buFont typeface="+mj-lt"/>
              <a:buAutoNum type="arabicPeriod"/>
            </a:pPr>
            <a:r>
              <a:rPr lang="en-US" sz="3500" dirty="0"/>
              <a:t>Enter your name and the number of Bitcoins you want to give to a friend.</a:t>
            </a:r>
          </a:p>
          <a:p>
            <a:pPr marL="457200" lvl="1" indent="0">
              <a:buNone/>
            </a:pPr>
            <a:r>
              <a:rPr lang="en-US" sz="3500" dirty="0"/>
              <a:t>*	For example, Sean transfers 2 Bitcoins to Matt</a:t>
            </a:r>
          </a:p>
          <a:p>
            <a:pPr marL="742950" indent="-742950">
              <a:buFont typeface="+mj-lt"/>
              <a:buAutoNum type="arabicPeriod"/>
            </a:pPr>
            <a:r>
              <a:rPr lang="en-US" sz="3500" dirty="0"/>
              <a:t>Enter 5 for the number of leading zeros to generate.</a:t>
            </a:r>
          </a:p>
          <a:p>
            <a:pPr marL="742950" indent="-742950">
              <a:buFont typeface="+mj-lt"/>
              <a:buAutoNum type="arabicPeriod"/>
            </a:pPr>
            <a:r>
              <a:rPr lang="en-US" sz="3500" dirty="0"/>
              <a:t>Enter SHA512 for the hashing algorithm.</a:t>
            </a:r>
          </a:p>
          <a:p>
            <a:pPr marL="1200150" lvl="1" indent="-742950">
              <a:buFont typeface="+mj-lt"/>
              <a:buAutoNum type="alphaLcPeriod"/>
            </a:pPr>
            <a:r>
              <a:rPr lang="en-US" sz="3500" dirty="0"/>
              <a:t>What was total number of attempts?</a:t>
            </a:r>
          </a:p>
          <a:p>
            <a:pPr marL="1200150" lvl="1" indent="-742950">
              <a:buFont typeface="+mj-lt"/>
              <a:buAutoNum type="alphaLcPeriod"/>
            </a:pPr>
            <a:r>
              <a:rPr lang="en-US" sz="3500" dirty="0"/>
              <a:t>What was the expected number of attempts?</a:t>
            </a:r>
          </a:p>
          <a:p>
            <a:pPr marL="1200150" lvl="1" indent="-742950">
              <a:buFont typeface="+mj-lt"/>
              <a:buAutoNum type="alphaLcPeriod"/>
            </a:pPr>
            <a:r>
              <a:rPr lang="en-US" sz="3500" dirty="0"/>
              <a:t>How long did it take to find the nonce that generated the correct number of leading zeros?</a:t>
            </a:r>
          </a:p>
          <a:p>
            <a:pPr marL="1200150" lvl="1" indent="-742950">
              <a:buFont typeface="+mj-lt"/>
              <a:buAutoNum type="alphaLcPeriod"/>
            </a:pPr>
            <a:r>
              <a:rPr lang="en-US" sz="3500" dirty="0"/>
              <a:t>What was the hash rate?</a:t>
            </a:r>
          </a:p>
          <a:p>
            <a:endParaRPr lang="en-US" dirty="0"/>
          </a:p>
        </p:txBody>
      </p:sp>
    </p:spTree>
    <p:extLst>
      <p:ext uri="{BB962C8B-B14F-4D97-AF65-F5344CB8AC3E}">
        <p14:creationId xmlns:p14="http://schemas.microsoft.com/office/powerpoint/2010/main" val="11917886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5401" y="367058"/>
            <a:ext cx="9599732" cy="1325563"/>
          </a:xfrm>
        </p:spPr>
        <p:txBody>
          <a:bodyPr>
            <a:normAutofit/>
          </a:bodyPr>
          <a:lstStyle/>
          <a:p>
            <a:r>
              <a:rPr lang="en-US" dirty="0"/>
              <a:t>Exercise 2: Input </a:t>
            </a:r>
          </a:p>
        </p:txBody>
      </p:sp>
      <p:pic>
        <p:nvPicPr>
          <p:cNvPr id="4" name="Content Placeholder 3"/>
          <p:cNvPicPr>
            <a:picLocks noGrp="1"/>
          </p:cNvPicPr>
          <p:nvPr>
            <p:ph idx="1"/>
          </p:nvPr>
        </p:nvPicPr>
        <p:blipFill>
          <a:blip r:embed="rId3"/>
          <a:stretch>
            <a:fillRect/>
          </a:stretch>
        </p:blipFill>
        <p:spPr>
          <a:xfrm>
            <a:off x="578076" y="2128058"/>
            <a:ext cx="11290463" cy="4362884"/>
          </a:xfrm>
          <a:prstGeom prst="rect">
            <a:avLst/>
          </a:prstGeom>
        </p:spPr>
      </p:pic>
    </p:spTree>
    <p:extLst>
      <p:ext uri="{BB962C8B-B14F-4D97-AF65-F5344CB8AC3E}">
        <p14:creationId xmlns:p14="http://schemas.microsoft.com/office/powerpoint/2010/main" val="42010474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5400" y="274637"/>
            <a:ext cx="9599732" cy="1325563"/>
          </a:xfrm>
        </p:spPr>
        <p:txBody>
          <a:bodyPr>
            <a:normAutofit/>
          </a:bodyPr>
          <a:lstStyle/>
          <a:p>
            <a:r>
              <a:rPr lang="en-US" dirty="0"/>
              <a:t>Exercise 2: Output</a:t>
            </a:r>
          </a:p>
        </p:txBody>
      </p:sp>
      <p:pic>
        <p:nvPicPr>
          <p:cNvPr id="5" name="Content Placeholder 4"/>
          <p:cNvPicPr>
            <a:picLocks noGrp="1"/>
          </p:cNvPicPr>
          <p:nvPr>
            <p:ph idx="1"/>
          </p:nvPr>
        </p:nvPicPr>
        <p:blipFill>
          <a:blip r:embed="rId3"/>
          <a:stretch>
            <a:fillRect/>
          </a:stretch>
        </p:blipFill>
        <p:spPr>
          <a:xfrm>
            <a:off x="741518" y="2051956"/>
            <a:ext cx="11183004" cy="4531407"/>
          </a:xfrm>
          <a:prstGeom prst="rect">
            <a:avLst/>
          </a:prstGeom>
        </p:spPr>
      </p:pic>
    </p:spTree>
    <p:extLst>
      <p:ext uri="{BB962C8B-B14F-4D97-AF65-F5344CB8AC3E}">
        <p14:creationId xmlns:p14="http://schemas.microsoft.com/office/powerpoint/2010/main" val="17218934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9085" y="274137"/>
            <a:ext cx="9792915" cy="1325563"/>
          </a:xfrm>
        </p:spPr>
        <p:txBody>
          <a:bodyPr>
            <a:normAutofit/>
          </a:bodyPr>
          <a:lstStyle/>
          <a:p>
            <a:r>
              <a:rPr lang="en-US" b="1" dirty="0"/>
              <a:t>Exercise 3: Mining Computation Issues</a:t>
            </a:r>
            <a:endParaRPr lang="en-US" dirty="0"/>
          </a:p>
        </p:txBody>
      </p:sp>
      <p:sp>
        <p:nvSpPr>
          <p:cNvPr id="3" name="Content Placeholder 2"/>
          <p:cNvSpPr>
            <a:spLocks noGrp="1"/>
          </p:cNvSpPr>
          <p:nvPr>
            <p:ph idx="1"/>
          </p:nvPr>
        </p:nvSpPr>
        <p:spPr>
          <a:xfrm>
            <a:off x="1279504" y="2116147"/>
            <a:ext cx="10515600" cy="4351338"/>
          </a:xfrm>
        </p:spPr>
        <p:txBody>
          <a:bodyPr>
            <a:normAutofit/>
          </a:bodyPr>
          <a:lstStyle/>
          <a:p>
            <a:r>
              <a:rPr lang="en-US" dirty="0"/>
              <a:t>The purpose of this exercise is to illustrate the computational demand that is required for using hashing for proof of work. </a:t>
            </a:r>
          </a:p>
          <a:p>
            <a:r>
              <a:rPr lang="en-US" dirty="0"/>
              <a:t>This is an advanced simulation that can be used to illustrate how the size of the text to be hashed along with the number of leading zeros influences the hash rate.</a:t>
            </a:r>
          </a:p>
        </p:txBody>
      </p:sp>
    </p:spTree>
    <p:extLst>
      <p:ext uri="{BB962C8B-B14F-4D97-AF65-F5344CB8AC3E}">
        <p14:creationId xmlns:p14="http://schemas.microsoft.com/office/powerpoint/2010/main" val="39550321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5344" y="333807"/>
            <a:ext cx="9792915" cy="1325563"/>
          </a:xfrm>
        </p:spPr>
        <p:txBody>
          <a:bodyPr>
            <a:noAutofit/>
          </a:bodyPr>
          <a:lstStyle/>
          <a:p>
            <a:r>
              <a:rPr lang="en-US" b="1" dirty="0"/>
              <a:t>Exercise 3: Mining Computation Issues Continuation</a:t>
            </a:r>
            <a:endParaRPr lang="en-US" dirty="0"/>
          </a:p>
        </p:txBody>
      </p:sp>
      <p:sp>
        <p:nvSpPr>
          <p:cNvPr id="3" name="Content Placeholder 2"/>
          <p:cNvSpPr>
            <a:spLocks noGrp="1"/>
          </p:cNvSpPr>
          <p:nvPr>
            <p:ph idx="1"/>
          </p:nvPr>
        </p:nvSpPr>
        <p:spPr>
          <a:xfrm>
            <a:off x="1510875" y="2172855"/>
            <a:ext cx="10515600" cy="4351338"/>
          </a:xfrm>
        </p:spPr>
        <p:txBody>
          <a:bodyPr>
            <a:normAutofit/>
          </a:bodyPr>
          <a:lstStyle/>
          <a:p>
            <a:pPr marL="0" indent="0">
              <a:buFont typeface="+mj-lt"/>
              <a:buNone/>
            </a:pPr>
            <a:r>
              <a:rPr lang="en-US" sz="3500" u="sng" dirty="0"/>
              <a:t>Steps</a:t>
            </a:r>
            <a:r>
              <a:rPr lang="en-US" sz="3500" dirty="0"/>
              <a:t>: </a:t>
            </a:r>
          </a:p>
          <a:p>
            <a:pPr marL="742950" indent="-742950">
              <a:buFont typeface="+mj-lt"/>
              <a:buAutoNum type="arabicPeriod"/>
            </a:pPr>
            <a:r>
              <a:rPr lang="en-US" sz="3500" dirty="0"/>
              <a:t>Go to URL: </a:t>
            </a:r>
            <a:r>
              <a:rPr lang="en-US" sz="3500" u="sng" dirty="0">
                <a:hlinkClick r:id="rId3"/>
              </a:rPr>
              <a:t>https://tinyurl.com/ZeroHashMining3</a:t>
            </a:r>
            <a:r>
              <a:rPr lang="en-US" sz="3500" u="sng" dirty="0"/>
              <a:t> </a:t>
            </a:r>
          </a:p>
          <a:p>
            <a:pPr marL="0" indent="0">
              <a:buNone/>
            </a:pPr>
            <a:r>
              <a:rPr lang="en-US" sz="3500" dirty="0"/>
              <a:t>2.    Enter your name and major</a:t>
            </a:r>
          </a:p>
          <a:p>
            <a:pPr marL="742950" indent="-742950">
              <a:buFont typeface="+mj-lt"/>
              <a:buAutoNum type="arabicPeriod"/>
            </a:pPr>
            <a:r>
              <a:rPr lang="en-US" sz="3500" dirty="0"/>
              <a:t>Check for four zeros</a:t>
            </a:r>
          </a:p>
          <a:p>
            <a:pPr marL="742950" indent="-742950">
              <a:buFont typeface="+mj-lt"/>
              <a:buAutoNum type="arabicPeriod"/>
            </a:pPr>
            <a:r>
              <a:rPr lang="en-US" sz="3500" dirty="0"/>
              <a:t>Select SHA256 for the hash</a:t>
            </a:r>
          </a:p>
          <a:p>
            <a:pPr marL="742950" indent="-742950">
              <a:buFont typeface="+mj-lt"/>
              <a:buAutoNum type="arabicPeriod"/>
            </a:pPr>
            <a:r>
              <a:rPr lang="en-US" sz="3500" dirty="0"/>
              <a:t>Have the simulation run for ten iterations</a:t>
            </a:r>
            <a:endParaRPr lang="en-US" sz="3500" dirty="0">
              <a:hlinkClick r:id="rId3"/>
            </a:endParaRPr>
          </a:p>
        </p:txBody>
      </p:sp>
    </p:spTree>
    <p:extLst>
      <p:ext uri="{BB962C8B-B14F-4D97-AF65-F5344CB8AC3E}">
        <p14:creationId xmlns:p14="http://schemas.microsoft.com/office/powerpoint/2010/main" val="30181113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5220" y="200803"/>
            <a:ext cx="9792915" cy="1325563"/>
          </a:xfrm>
        </p:spPr>
        <p:txBody>
          <a:bodyPr>
            <a:normAutofit/>
          </a:bodyPr>
          <a:lstStyle/>
          <a:p>
            <a:r>
              <a:rPr lang="en-US" b="1" dirty="0"/>
              <a:t>Exercise 3: Input</a:t>
            </a:r>
            <a:endParaRPr lang="en-US" dirty="0"/>
          </a:p>
        </p:txBody>
      </p:sp>
      <p:pic>
        <p:nvPicPr>
          <p:cNvPr id="4" name="Content Placeholder 3"/>
          <p:cNvPicPr>
            <a:picLocks noGrp="1"/>
          </p:cNvPicPr>
          <p:nvPr>
            <p:ph idx="1"/>
          </p:nvPr>
        </p:nvPicPr>
        <p:blipFill>
          <a:blip r:embed="rId3"/>
          <a:stretch>
            <a:fillRect/>
          </a:stretch>
        </p:blipFill>
        <p:spPr>
          <a:xfrm>
            <a:off x="1250303" y="2019301"/>
            <a:ext cx="10674220" cy="4637896"/>
          </a:xfrm>
          <a:prstGeom prst="rect">
            <a:avLst/>
          </a:prstGeom>
        </p:spPr>
      </p:pic>
    </p:spTree>
    <p:extLst>
      <p:ext uri="{BB962C8B-B14F-4D97-AF65-F5344CB8AC3E}">
        <p14:creationId xmlns:p14="http://schemas.microsoft.com/office/powerpoint/2010/main" val="21124653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88471" y="184178"/>
            <a:ext cx="9792915" cy="1325563"/>
          </a:xfrm>
        </p:spPr>
        <p:txBody>
          <a:bodyPr>
            <a:normAutofit/>
          </a:bodyPr>
          <a:lstStyle/>
          <a:p>
            <a:r>
              <a:rPr lang="en-US" b="1" dirty="0"/>
              <a:t>Exercise 3: Output</a:t>
            </a:r>
            <a:endParaRPr lang="en-US" dirty="0"/>
          </a:p>
        </p:txBody>
      </p:sp>
      <p:pic>
        <p:nvPicPr>
          <p:cNvPr id="5" name="Content Placeholder 4"/>
          <p:cNvPicPr>
            <a:picLocks noGrp="1"/>
          </p:cNvPicPr>
          <p:nvPr>
            <p:ph idx="1"/>
          </p:nvPr>
        </p:nvPicPr>
        <p:blipFill>
          <a:blip r:embed="rId3"/>
          <a:stretch>
            <a:fillRect/>
          </a:stretch>
        </p:blipFill>
        <p:spPr>
          <a:xfrm>
            <a:off x="1474237" y="1779814"/>
            <a:ext cx="10506269" cy="4894008"/>
          </a:xfrm>
          <a:prstGeom prst="rect">
            <a:avLst/>
          </a:prstGeom>
        </p:spPr>
      </p:pic>
    </p:spTree>
    <p:extLst>
      <p:ext uri="{BB962C8B-B14F-4D97-AF65-F5344CB8AC3E}">
        <p14:creationId xmlns:p14="http://schemas.microsoft.com/office/powerpoint/2010/main" val="18896621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the above simulation</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It </a:t>
            </a:r>
            <a:r>
              <a:rPr lang="en-US" dirty="0"/>
              <a:t>can be used to understand how the number of leading zeros translates to computational intensity. The average number of attempts is a function of the number of leading zeros and is 16^</a:t>
            </a:r>
            <a:r>
              <a:rPr lang="en-US" baseline="30000" dirty="0"/>
              <a:t>n</a:t>
            </a:r>
            <a:r>
              <a:rPr lang="en-US" dirty="0"/>
              <a:t> where n is the number of leading zeros</a:t>
            </a:r>
            <a:r>
              <a:rPr lang="en-US" dirty="0" smtClean="0"/>
              <a:t>.</a:t>
            </a:r>
            <a:endParaRPr lang="en-US" dirty="0"/>
          </a:p>
          <a:p>
            <a:r>
              <a:rPr lang="en-US" dirty="0"/>
              <a:t>Students can simulate the performance of the various algorithms and copy the results into a spreadsheet. These results can then be used to write a short paper that discusses the </a:t>
            </a:r>
            <a:r>
              <a:rPr lang="en-US" dirty="0" smtClean="0"/>
              <a:t>results.</a:t>
            </a:r>
          </a:p>
          <a:p>
            <a:r>
              <a:rPr lang="en-US" dirty="0" smtClean="0"/>
              <a:t>The figure on the next page was </a:t>
            </a:r>
            <a:r>
              <a:rPr lang="en-US" dirty="0"/>
              <a:t>constructed by cutting and pasting the results from running the simulation 100 times for all three hash functions, by varying the number of characters from 10 through 2,000.  About 76,838,804 million hashes were used to generate these results. The projected number of hashes to compute was </a:t>
            </a:r>
            <a:r>
              <a:rPr lang="en-US" dirty="0" smtClean="0"/>
              <a:t>78,643,200.</a:t>
            </a:r>
          </a:p>
          <a:p>
            <a:r>
              <a:rPr lang="en-US" dirty="0" smtClean="0"/>
              <a:t>Between 1,000 and 2,000 transaction are hashed in each </a:t>
            </a:r>
            <a:r>
              <a:rPr lang="en-US" dirty="0" smtClean="0">
                <a:hlinkClick r:id="rId2"/>
              </a:rPr>
              <a:t>Bitcoin</a:t>
            </a:r>
            <a:r>
              <a:rPr lang="en-US" dirty="0" smtClean="0"/>
              <a:t> block. </a:t>
            </a:r>
          </a:p>
          <a:p>
            <a:endParaRPr lang="en-US" dirty="0" smtClean="0"/>
          </a:p>
          <a:p>
            <a:endParaRPr lang="en-US" dirty="0"/>
          </a:p>
          <a:p>
            <a:endParaRPr lang="en-US" dirty="0"/>
          </a:p>
        </p:txBody>
      </p:sp>
    </p:spTree>
    <p:extLst>
      <p:ext uri="{BB962C8B-B14F-4D97-AF65-F5344CB8AC3E}">
        <p14:creationId xmlns:p14="http://schemas.microsoft.com/office/powerpoint/2010/main" val="125188839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814904" y="107911"/>
            <a:ext cx="7228113" cy="6520542"/>
          </a:xfrm>
          <a:prstGeom prst="rect">
            <a:avLst/>
          </a:prstGeom>
          <a:noFill/>
        </p:spPr>
      </p:pic>
    </p:spTree>
    <p:extLst>
      <p:ext uri="{BB962C8B-B14F-4D97-AF65-F5344CB8AC3E}">
        <p14:creationId xmlns:p14="http://schemas.microsoft.com/office/powerpoint/2010/main" val="14054235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812436" y="298892"/>
            <a:ext cx="7615989" cy="1325563"/>
          </a:xfrm>
        </p:spPr>
        <p:txBody>
          <a:bodyPr>
            <a:normAutofit fontScale="90000"/>
          </a:bodyPr>
          <a:lstStyle/>
          <a:p>
            <a:r>
              <a:rPr lang="en-US" sz="5300" dirty="0"/>
              <a:t>Exercise 3: Additional </a:t>
            </a:r>
            <a:r>
              <a:rPr lang="en-US" sz="5300" dirty="0" smtClean="0"/>
              <a:t>Practice</a:t>
            </a:r>
            <a:endParaRPr lang="en-US" strike="sngStrike" dirty="0"/>
          </a:p>
        </p:txBody>
      </p:sp>
      <p:sp>
        <p:nvSpPr>
          <p:cNvPr id="7" name="Content Placeholder 6"/>
          <p:cNvSpPr>
            <a:spLocks noGrp="1"/>
          </p:cNvSpPr>
          <p:nvPr>
            <p:ph idx="1"/>
          </p:nvPr>
        </p:nvSpPr>
        <p:spPr>
          <a:xfrm>
            <a:off x="1429789" y="1912168"/>
            <a:ext cx="10762211" cy="5107247"/>
          </a:xfrm>
        </p:spPr>
        <p:txBody>
          <a:bodyPr>
            <a:noAutofit/>
          </a:bodyPr>
          <a:lstStyle/>
          <a:p>
            <a:pPr marL="0" indent="0">
              <a:buFont typeface="+mj-lt"/>
              <a:buNone/>
            </a:pPr>
            <a:r>
              <a:rPr lang="en-US" sz="3500" u="sng" dirty="0"/>
              <a:t>Steps</a:t>
            </a:r>
            <a:r>
              <a:rPr lang="en-US" sz="3500" dirty="0"/>
              <a:t>: </a:t>
            </a:r>
          </a:p>
          <a:p>
            <a:pPr marL="742950" indent="-742950">
              <a:buFont typeface="+mj-lt"/>
              <a:buAutoNum type="arabicPeriod"/>
            </a:pPr>
            <a:r>
              <a:rPr lang="en-US" sz="3500" dirty="0"/>
              <a:t>Go to URL: </a:t>
            </a:r>
            <a:r>
              <a:rPr lang="en-US" sz="3500" u="sng" dirty="0">
                <a:hlinkClick r:id="rId3"/>
              </a:rPr>
              <a:t>https://tinyurl.com/ZeroHashMining3</a:t>
            </a:r>
            <a:r>
              <a:rPr lang="en-US" sz="3500" u="sng" dirty="0"/>
              <a:t> </a:t>
            </a:r>
          </a:p>
          <a:p>
            <a:pPr marL="742950" indent="-742950">
              <a:buFont typeface="+mj-lt"/>
              <a:buAutoNum type="arabicPeriod"/>
            </a:pPr>
            <a:r>
              <a:rPr lang="en-US" sz="3500" dirty="0"/>
              <a:t>Enter a 10, 100, 1000, and then  2000 character length string</a:t>
            </a:r>
          </a:p>
          <a:p>
            <a:pPr marL="742950" indent="-742950">
              <a:buFont typeface="+mj-lt"/>
              <a:buAutoNum type="arabicPeriod"/>
            </a:pPr>
            <a:r>
              <a:rPr lang="en-US" sz="3500" dirty="0"/>
              <a:t>Check for four zeros with all scenarios</a:t>
            </a:r>
          </a:p>
          <a:p>
            <a:pPr marL="742950" indent="-742950">
              <a:buFont typeface="+mj-lt"/>
              <a:buAutoNum type="arabicPeriod"/>
            </a:pPr>
            <a:r>
              <a:rPr lang="en-US" sz="3500" dirty="0"/>
              <a:t>Select SHA256, SHA384, and then </a:t>
            </a:r>
            <a:r>
              <a:rPr lang="en-US" sz="3500" dirty="0" smtClean="0"/>
              <a:t>SHA 512 </a:t>
            </a:r>
            <a:r>
              <a:rPr lang="en-US" sz="3500" dirty="0"/>
              <a:t>for the hash</a:t>
            </a:r>
          </a:p>
          <a:p>
            <a:pPr marL="742950" indent="-742950">
              <a:buFont typeface="+mj-lt"/>
              <a:buAutoNum type="arabicPeriod"/>
            </a:pPr>
            <a:r>
              <a:rPr lang="en-US" sz="3500" dirty="0"/>
              <a:t>Have the simulation run for ten iterations</a:t>
            </a:r>
          </a:p>
          <a:p>
            <a:pPr marL="742950" indent="-742950">
              <a:buFont typeface="+mj-lt"/>
              <a:buAutoNum type="arabicPeriod"/>
            </a:pPr>
            <a:r>
              <a:rPr lang="en-US" sz="3500" dirty="0" smtClean="0"/>
              <a:t>Enter the data in a spreadsheet &amp; plot the findings.</a:t>
            </a:r>
            <a:endParaRPr lang="en-US" sz="3500" dirty="0">
              <a:hlinkClick r:id="rId3"/>
            </a:endParaRPr>
          </a:p>
        </p:txBody>
      </p:sp>
    </p:spTree>
    <p:extLst>
      <p:ext uri="{BB962C8B-B14F-4D97-AF65-F5344CB8AC3E}">
        <p14:creationId xmlns:p14="http://schemas.microsoft.com/office/powerpoint/2010/main" val="31515376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6736" y="313449"/>
            <a:ext cx="9741399" cy="1325563"/>
          </a:xfrm>
        </p:spPr>
        <p:txBody>
          <a:bodyPr>
            <a:noAutofit/>
          </a:bodyPr>
          <a:lstStyle/>
          <a:p>
            <a:r>
              <a:rPr lang="en-US" dirty="0"/>
              <a:t>Exercise 4: Birthday Paradox and cracking secure hash algorithms</a:t>
            </a:r>
          </a:p>
        </p:txBody>
      </p:sp>
      <p:sp>
        <p:nvSpPr>
          <p:cNvPr id="3" name="Content Placeholder 2"/>
          <p:cNvSpPr>
            <a:spLocks noGrp="1"/>
          </p:cNvSpPr>
          <p:nvPr>
            <p:ph idx="1"/>
          </p:nvPr>
        </p:nvSpPr>
        <p:spPr>
          <a:xfrm>
            <a:off x="671805" y="1825624"/>
            <a:ext cx="11520196" cy="5032376"/>
          </a:xfrm>
        </p:spPr>
        <p:txBody>
          <a:bodyPr>
            <a:noAutofit/>
          </a:bodyPr>
          <a:lstStyle/>
          <a:p>
            <a:r>
              <a:rPr lang="en-US" sz="3100" dirty="0"/>
              <a:t>The safety of secure hash algorithms is always an issue of interest. The </a:t>
            </a:r>
            <a:r>
              <a:rPr lang="en-US" sz="3100" u="sng" dirty="0">
                <a:hlinkClick r:id="rId3"/>
              </a:rPr>
              <a:t>Birthday Paradox</a:t>
            </a:r>
            <a:r>
              <a:rPr lang="en-US" sz="3100" dirty="0"/>
              <a:t> can be used as an approximation of the amount of brute force computing necessary to find a hash collision. The program used to illustrate the number of years to find a hash </a:t>
            </a:r>
            <a:r>
              <a:rPr lang="en-US" sz="3100" dirty="0" err="1"/>
              <a:t>collison</a:t>
            </a:r>
            <a:r>
              <a:rPr lang="en-US" sz="3100" dirty="0"/>
              <a:t> for various SHA bit sizes and hash rates can be found at </a:t>
            </a:r>
            <a:r>
              <a:rPr lang="en-US" sz="3100" u="sng" dirty="0">
                <a:hlinkClick r:id="rId4"/>
              </a:rPr>
              <a:t>https://tinyurl.com/BirthdyaParadoxExample</a:t>
            </a:r>
            <a:r>
              <a:rPr lang="en-US" sz="3100" dirty="0"/>
              <a:t>.</a:t>
            </a:r>
          </a:p>
          <a:p>
            <a:r>
              <a:rPr lang="en-US" sz="3100" dirty="0"/>
              <a:t>For example, the number of years needed to find a collision for the lowly 160 bit SHA1 algorithm using 5,000 ASICS computers each capable of 13TH/s with a total hashing rate of 65,000 TH/s, is 0.74 years. This is in contrast to the 208.06 trillion years to find a collision with the SHA256 algorithm using the brute force approach.</a:t>
            </a:r>
          </a:p>
        </p:txBody>
      </p:sp>
    </p:spTree>
    <p:extLst>
      <p:ext uri="{BB962C8B-B14F-4D97-AF65-F5344CB8AC3E}">
        <p14:creationId xmlns:p14="http://schemas.microsoft.com/office/powerpoint/2010/main" val="21353096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6500" y="377825"/>
            <a:ext cx="9220200" cy="1325563"/>
          </a:xfrm>
        </p:spPr>
        <p:txBody>
          <a:bodyPr>
            <a:noAutofit/>
          </a:bodyPr>
          <a:lstStyle/>
          <a:p>
            <a:r>
              <a:rPr lang="en-US" dirty="0"/>
              <a:t>Exercise 4: Birthday Paradox and cracking secure hash algorithms input &amp; output</a:t>
            </a:r>
          </a:p>
        </p:txBody>
      </p:sp>
      <p:pic>
        <p:nvPicPr>
          <p:cNvPr id="5" name="Picture 4"/>
          <p:cNvPicPr>
            <a:picLocks noChangeAspect="1"/>
          </p:cNvPicPr>
          <p:nvPr/>
        </p:nvPicPr>
        <p:blipFill>
          <a:blip r:embed="rId3"/>
          <a:stretch>
            <a:fillRect/>
          </a:stretch>
        </p:blipFill>
        <p:spPr>
          <a:xfrm>
            <a:off x="1986547" y="2032258"/>
            <a:ext cx="9240753" cy="4660642"/>
          </a:xfrm>
          <a:prstGeom prst="rect">
            <a:avLst/>
          </a:prstGeom>
        </p:spPr>
      </p:pic>
    </p:spTree>
    <p:extLst>
      <p:ext uri="{BB962C8B-B14F-4D97-AF65-F5344CB8AC3E}">
        <p14:creationId xmlns:p14="http://schemas.microsoft.com/office/powerpoint/2010/main" val="4623999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Years to find a collision with a SHA algorithm using a hashing rate of 160 TH/S</a:t>
            </a:r>
            <a:endParaRPr lang="en-US" dirty="0"/>
          </a:p>
        </p:txBody>
      </p:sp>
      <p:sp>
        <p:nvSpPr>
          <p:cNvPr id="3" name="Content Placeholder 2"/>
          <p:cNvSpPr>
            <a:spLocks noGrp="1"/>
          </p:cNvSpPr>
          <p:nvPr>
            <p:ph idx="1"/>
          </p:nvPr>
        </p:nvSpPr>
        <p:spPr>
          <a:xfrm>
            <a:off x="180975" y="1825625"/>
            <a:ext cx="12011025" cy="4351338"/>
          </a:xfrm>
        </p:spPr>
        <p:txBody>
          <a:bodyPr>
            <a:normAutofit/>
          </a:bodyPr>
          <a:lstStyle/>
          <a:p>
            <a:endParaRPr lang="en-US" dirty="0" smtClean="0"/>
          </a:p>
          <a:p>
            <a:r>
              <a:rPr lang="en-US" dirty="0" smtClean="0"/>
              <a:t>SHA 1 (160 bits):		300.28 </a:t>
            </a:r>
          </a:p>
          <a:p>
            <a:endParaRPr lang="en-US" dirty="0" smtClean="0"/>
          </a:p>
          <a:p>
            <a:r>
              <a:rPr lang="en-US" dirty="0" smtClean="0"/>
              <a:t>SHA 2 (256 </a:t>
            </a:r>
            <a:r>
              <a:rPr lang="en-US" dirty="0" smtClean="0"/>
              <a:t>bits): </a:t>
            </a:r>
            <a:r>
              <a:rPr lang="en-US" dirty="0" smtClean="0"/>
              <a:t>84,522,589,489,233,040</a:t>
            </a:r>
          </a:p>
          <a:p>
            <a:endParaRPr lang="en-US" dirty="0" smtClean="0"/>
          </a:p>
          <a:p>
            <a:r>
              <a:rPr lang="en-US" dirty="0" smtClean="0"/>
              <a:t>SHA 3 (384 </a:t>
            </a:r>
            <a:r>
              <a:rPr lang="en-US" dirty="0"/>
              <a:t>bits): </a:t>
            </a:r>
            <a:r>
              <a:rPr lang="en-US" dirty="0" smtClean="0"/>
              <a:t>1,559,166,576,755,094,817,896,361,838,132,592,640</a:t>
            </a:r>
          </a:p>
          <a:p>
            <a:pPr lvl="1"/>
            <a:endParaRPr lang="en-US" dirty="0" smtClean="0"/>
          </a:p>
          <a:p>
            <a:pPr lvl="1"/>
            <a:r>
              <a:rPr lang="en-US" dirty="0" smtClean="0"/>
              <a:t>The </a:t>
            </a:r>
            <a:r>
              <a:rPr lang="en-US" dirty="0" smtClean="0">
                <a:hlinkClick r:id="rId3"/>
              </a:rPr>
              <a:t>Antminer T17 </a:t>
            </a:r>
            <a:r>
              <a:rPr lang="en-US" dirty="0" smtClean="0"/>
              <a:t>executes at 40THS/s and it was priced at $831 on December 26. It would take four of them to equal 160 THS/s</a:t>
            </a:r>
          </a:p>
          <a:p>
            <a:pPr lvl="1"/>
            <a:endParaRPr lang="en-US" dirty="0"/>
          </a:p>
        </p:txBody>
      </p:sp>
    </p:spTree>
    <p:extLst>
      <p:ext uri="{BB962C8B-B14F-4D97-AF65-F5344CB8AC3E}">
        <p14:creationId xmlns:p14="http://schemas.microsoft.com/office/powerpoint/2010/main" val="14597493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479000212"/>
              </p:ext>
            </p:extLst>
          </p:nvPr>
        </p:nvGraphicFramePr>
        <p:xfrm>
          <a:off x="-1" y="2047876"/>
          <a:ext cx="6086475" cy="381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p:cNvGraphicFramePr>
            <a:graphicFrameLocks/>
          </p:cNvGraphicFramePr>
          <p:nvPr>
            <p:extLst>
              <p:ext uri="{D42A27DB-BD31-4B8C-83A1-F6EECF244321}">
                <p14:modId xmlns:p14="http://schemas.microsoft.com/office/powerpoint/2010/main" val="2455678856"/>
              </p:ext>
            </p:extLst>
          </p:nvPr>
        </p:nvGraphicFramePr>
        <p:xfrm>
          <a:off x="6191249" y="2047876"/>
          <a:ext cx="5762625" cy="3810000"/>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p:txBody>
          <a:bodyPr/>
          <a:lstStyle/>
          <a:p>
            <a:r>
              <a:rPr lang="en-US" dirty="0" smtClean="0"/>
              <a:t>Years to find a collision from 120 bits to 175 using 160 TH/s</a:t>
            </a:r>
            <a:endParaRPr lang="en-US" dirty="0"/>
          </a:p>
        </p:txBody>
      </p:sp>
    </p:spTree>
    <p:extLst>
      <p:ext uri="{BB962C8B-B14F-4D97-AF65-F5344CB8AC3E}">
        <p14:creationId xmlns:p14="http://schemas.microsoft.com/office/powerpoint/2010/main" val="23163995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21237" y="274137"/>
            <a:ext cx="7615989" cy="1325563"/>
          </a:xfrm>
        </p:spPr>
        <p:txBody>
          <a:bodyPr/>
          <a:lstStyle/>
          <a:p>
            <a:r>
              <a:rPr lang="en-US" dirty="0"/>
              <a:t>Conclusion</a:t>
            </a:r>
          </a:p>
        </p:txBody>
      </p:sp>
      <p:sp>
        <p:nvSpPr>
          <p:cNvPr id="3" name="Content Placeholder 2"/>
          <p:cNvSpPr>
            <a:spLocks noGrp="1"/>
          </p:cNvSpPr>
          <p:nvPr>
            <p:ph idx="1"/>
          </p:nvPr>
        </p:nvSpPr>
        <p:spPr>
          <a:xfrm>
            <a:off x="1046748" y="2232524"/>
            <a:ext cx="11145252" cy="4625475"/>
          </a:xfrm>
        </p:spPr>
        <p:txBody>
          <a:bodyPr>
            <a:normAutofit/>
          </a:bodyPr>
          <a:lstStyle/>
          <a:p>
            <a:r>
              <a:rPr lang="en-US" dirty="0"/>
              <a:t>Secure hash algorithms are used in </a:t>
            </a:r>
            <a:r>
              <a:rPr lang="en-US"/>
              <a:t>a </a:t>
            </a:r>
            <a:r>
              <a:rPr lang="en-US" smtClean="0"/>
              <a:t>variety </a:t>
            </a:r>
            <a:r>
              <a:rPr lang="en-US" dirty="0"/>
              <a:t>of settings to increase the security and integrity of data:</a:t>
            </a:r>
          </a:p>
          <a:p>
            <a:pPr marL="0" indent="0">
              <a:buNone/>
            </a:pPr>
            <a:r>
              <a:rPr lang="en-US" dirty="0"/>
              <a:t>	</a:t>
            </a:r>
            <a:r>
              <a:rPr lang="en-US" sz="3100" dirty="0"/>
              <a:t>- To ensure that data on servers has not been changed</a:t>
            </a:r>
          </a:p>
          <a:p>
            <a:pPr marL="0" indent="0">
              <a:buNone/>
            </a:pPr>
            <a:r>
              <a:rPr lang="en-US" sz="3100" dirty="0"/>
              <a:t>	- For password protection</a:t>
            </a:r>
          </a:p>
          <a:p>
            <a:pPr marL="0" indent="0">
              <a:buNone/>
            </a:pPr>
            <a:r>
              <a:rPr lang="en-US" sz="3100" dirty="0"/>
              <a:t>	- For digital signatures and fingerprinting</a:t>
            </a:r>
          </a:p>
          <a:p>
            <a:pPr marL="0" indent="0">
              <a:buNone/>
            </a:pPr>
            <a:r>
              <a:rPr lang="en-US" sz="3100" dirty="0"/>
              <a:t>	- To provide proof of work in digital currency mining for 	 	  blockchain mining</a:t>
            </a:r>
          </a:p>
          <a:p>
            <a:endParaRPr lang="en-US" dirty="0"/>
          </a:p>
          <a:p>
            <a:endParaRPr lang="en-US" dirty="0"/>
          </a:p>
        </p:txBody>
      </p:sp>
    </p:spTree>
    <p:extLst>
      <p:ext uri="{BB962C8B-B14F-4D97-AF65-F5344CB8AC3E}">
        <p14:creationId xmlns:p14="http://schemas.microsoft.com/office/powerpoint/2010/main" val="133830468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2684" r="-102"/>
          <a:stretch/>
        </p:blipFill>
        <p:spPr>
          <a:xfrm>
            <a:off x="-1515665" y="-890066"/>
            <a:ext cx="15288225" cy="8865142"/>
          </a:xfrm>
          <a:prstGeom prst="rect">
            <a:avLst/>
          </a:prstGeom>
        </p:spPr>
      </p:pic>
      <p:sp>
        <p:nvSpPr>
          <p:cNvPr id="5" name="TextBox 4"/>
          <p:cNvSpPr txBox="1"/>
          <p:nvPr/>
        </p:nvSpPr>
        <p:spPr>
          <a:xfrm>
            <a:off x="1770122" y="2502574"/>
            <a:ext cx="16873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srgbClr val="FF0000"/>
                </a:solidFill>
                <a:effectLst/>
                <a:uLnTx/>
                <a:uFillTx/>
                <a:latin typeface="Calibri" panose="020F0502020204030204"/>
                <a:ea typeface="+mn-ea"/>
                <a:cs typeface="+mn-cs"/>
              </a:rPr>
              <a:t>RSA</a:t>
            </a:r>
            <a:endParaRPr kumimoji="0" lang="en-US" sz="20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6" name="TextBox 5"/>
          <p:cNvSpPr txBox="1"/>
          <p:nvPr/>
        </p:nvSpPr>
        <p:spPr>
          <a:xfrm>
            <a:off x="1770122" y="2985196"/>
            <a:ext cx="16873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srgbClr val="FF0000"/>
                </a:solidFill>
                <a:effectLst/>
                <a:uLnTx/>
                <a:uFillTx/>
                <a:latin typeface="Calibri" panose="020F0502020204030204"/>
                <a:ea typeface="+mn-ea"/>
                <a:cs typeface="+mn-cs"/>
              </a:rPr>
              <a:t>PKI</a:t>
            </a:r>
            <a:endParaRPr kumimoji="0" lang="en-US" sz="20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7" name="TextBox 6"/>
          <p:cNvSpPr txBox="1"/>
          <p:nvPr/>
        </p:nvSpPr>
        <p:spPr>
          <a:xfrm>
            <a:off x="8213888" y="746032"/>
            <a:ext cx="16873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white"/>
                </a:solidFill>
                <a:effectLst/>
                <a:uLnTx/>
                <a:uFillTx/>
                <a:latin typeface="Calibri" panose="020F0502020204030204"/>
                <a:ea typeface="+mn-ea"/>
                <a:cs typeface="+mn-cs"/>
              </a:rPr>
              <a:t>Cryptography</a:t>
            </a: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069347" y="3636646"/>
            <a:ext cx="16873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srgbClr val="FF0000"/>
                </a:solidFill>
                <a:effectLst/>
                <a:uLnTx/>
                <a:uFillTx/>
                <a:latin typeface="Calibri" panose="020F0502020204030204"/>
                <a:ea typeface="+mn-ea"/>
                <a:cs typeface="+mn-cs"/>
              </a:rPr>
              <a:t>Cryptography</a:t>
            </a:r>
            <a:endParaRPr kumimoji="0" lang="en-US" sz="20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9" name="TextBox 8"/>
          <p:cNvSpPr txBox="1"/>
          <p:nvPr/>
        </p:nvSpPr>
        <p:spPr>
          <a:xfrm>
            <a:off x="-343839" y="2437738"/>
            <a:ext cx="16873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white"/>
                </a:solidFill>
                <a:effectLst/>
                <a:uLnTx/>
                <a:uFillTx/>
                <a:latin typeface="Calibri" panose="020F0502020204030204"/>
                <a:ea typeface="+mn-ea"/>
                <a:cs typeface="+mn-cs"/>
              </a:rPr>
              <a:t>Cryptography</a:t>
            </a: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p:cNvSpPr txBox="1"/>
          <p:nvPr/>
        </p:nvSpPr>
        <p:spPr>
          <a:xfrm>
            <a:off x="1770122" y="2018391"/>
            <a:ext cx="16873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srgbClr val="FF0000"/>
                </a:solidFill>
                <a:effectLst/>
                <a:uLnTx/>
                <a:uFillTx/>
                <a:latin typeface="Calibri" panose="020F0502020204030204"/>
                <a:ea typeface="+mn-ea"/>
                <a:cs typeface="+mn-cs"/>
              </a:rPr>
              <a:t>Cryptography</a:t>
            </a:r>
            <a:endParaRPr kumimoji="0" lang="en-US" sz="20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1" name="TextBox 10"/>
          <p:cNvSpPr txBox="1"/>
          <p:nvPr/>
        </p:nvSpPr>
        <p:spPr>
          <a:xfrm>
            <a:off x="8666374" y="1464296"/>
            <a:ext cx="16873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white"/>
                </a:solidFill>
                <a:effectLst/>
                <a:uLnTx/>
                <a:uFillTx/>
                <a:latin typeface="Calibri" panose="020F0502020204030204"/>
                <a:ea typeface="+mn-ea"/>
                <a:cs typeface="+mn-cs"/>
              </a:rPr>
              <a:t>Cryptography</a:t>
            </a: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11"/>
          <p:cNvSpPr txBox="1"/>
          <p:nvPr/>
        </p:nvSpPr>
        <p:spPr>
          <a:xfrm>
            <a:off x="8341150" y="2336804"/>
            <a:ext cx="16873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white"/>
                </a:solidFill>
                <a:effectLst/>
                <a:uLnTx/>
                <a:uFillTx/>
                <a:latin typeface="Calibri" panose="020F0502020204030204"/>
                <a:ea typeface="+mn-ea"/>
                <a:cs typeface="+mn-cs"/>
              </a:rPr>
              <a:t>Cryptography</a:t>
            </a: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xtBox 12"/>
          <p:cNvSpPr txBox="1"/>
          <p:nvPr/>
        </p:nvSpPr>
        <p:spPr>
          <a:xfrm>
            <a:off x="6743306" y="1700495"/>
            <a:ext cx="16873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white"/>
                </a:solidFill>
                <a:effectLst/>
                <a:uLnTx/>
                <a:uFillTx/>
                <a:latin typeface="Calibri" panose="020F0502020204030204"/>
                <a:ea typeface="+mn-ea"/>
                <a:cs typeface="+mn-cs"/>
              </a:rPr>
              <a:t>Cryptography</a:t>
            </a: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13"/>
          <p:cNvSpPr txBox="1"/>
          <p:nvPr/>
        </p:nvSpPr>
        <p:spPr>
          <a:xfrm>
            <a:off x="6526490" y="2469043"/>
            <a:ext cx="16873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white"/>
                </a:solidFill>
                <a:effectLst/>
                <a:uLnTx/>
                <a:uFillTx/>
                <a:latin typeface="Calibri" panose="020F0502020204030204"/>
                <a:ea typeface="+mn-ea"/>
                <a:cs typeface="+mn-cs"/>
              </a:rPr>
              <a:t>Cryptography</a:t>
            </a: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TextBox 15"/>
          <p:cNvSpPr txBox="1"/>
          <p:nvPr/>
        </p:nvSpPr>
        <p:spPr>
          <a:xfrm>
            <a:off x="3660929" y="3015016"/>
            <a:ext cx="4436099"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smtClean="0">
                <a:ln>
                  <a:noFill/>
                </a:ln>
                <a:solidFill>
                  <a:srgbClr val="E7E6E6"/>
                </a:solidFill>
                <a:effectLst/>
                <a:uLnTx/>
                <a:uFillTx/>
                <a:latin typeface="Comic Sans MS" panose="030F0702030302020204" pitchFamily="66" charset="0"/>
                <a:ea typeface="+mn-ea"/>
                <a:cs typeface="+mn-cs"/>
              </a:rPr>
              <a:t>Bitcoin Cryptocurrency</a:t>
            </a:r>
            <a:endParaRPr kumimoji="0" lang="en-US" sz="4000" b="0" i="0" u="none" strike="noStrike" kern="1200" cap="none" spc="0" normalizeH="0" baseline="0" noProof="0" dirty="0">
              <a:ln>
                <a:noFill/>
              </a:ln>
              <a:solidFill>
                <a:srgbClr val="E7E6E6"/>
              </a:solidFill>
              <a:effectLst/>
              <a:uLnTx/>
              <a:uFillTx/>
              <a:latin typeface="Comic Sans MS" panose="030F0702030302020204" pitchFamily="66" charset="0"/>
              <a:ea typeface="+mn-ea"/>
              <a:cs typeface="+mn-cs"/>
            </a:endParaRPr>
          </a:p>
        </p:txBody>
      </p:sp>
      <p:sp>
        <p:nvSpPr>
          <p:cNvPr id="17" name="TextBox 16"/>
          <p:cNvSpPr txBox="1"/>
          <p:nvPr/>
        </p:nvSpPr>
        <p:spPr>
          <a:xfrm>
            <a:off x="4308049" y="4650026"/>
            <a:ext cx="3747155"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smtClean="0">
                <a:ln>
                  <a:noFill/>
                </a:ln>
                <a:solidFill>
                  <a:srgbClr val="E7E6E6"/>
                </a:solidFill>
                <a:effectLst/>
                <a:uLnTx/>
                <a:uFillTx/>
                <a:latin typeface="Comic Sans MS" panose="030F0702030302020204" pitchFamily="66" charset="0"/>
                <a:ea typeface="+mn-ea"/>
                <a:cs typeface="+mn-cs"/>
              </a:rPr>
              <a:t>Blockchain Technology</a:t>
            </a:r>
            <a:endParaRPr kumimoji="0" lang="en-US" sz="4000" b="0" i="0" u="none" strike="noStrike" kern="1200" cap="none" spc="0" normalizeH="0" baseline="0" noProof="0" dirty="0">
              <a:ln>
                <a:noFill/>
              </a:ln>
              <a:solidFill>
                <a:srgbClr val="E7E6E6"/>
              </a:solidFill>
              <a:effectLst/>
              <a:uLnTx/>
              <a:uFillTx/>
              <a:latin typeface="Comic Sans MS" panose="030F0702030302020204" pitchFamily="66" charset="0"/>
              <a:ea typeface="+mn-ea"/>
              <a:cs typeface="+mn-cs"/>
            </a:endParaRPr>
          </a:p>
        </p:txBody>
      </p:sp>
      <p:sp>
        <p:nvSpPr>
          <p:cNvPr id="19" name="Left Brace 18"/>
          <p:cNvSpPr/>
          <p:nvPr/>
        </p:nvSpPr>
        <p:spPr>
          <a:xfrm>
            <a:off x="1310326" y="2018391"/>
            <a:ext cx="363910" cy="1238805"/>
          </a:xfrm>
          <a:prstGeom prst="leftBrac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72795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pinimg.com/736x/ba/53/85/ba5385c186c0a1f27435cb7dcc3f547c--credit-rating-credit-car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2291" y="43291"/>
            <a:ext cx="8983778" cy="67378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5743546"/>
      </p:ext>
    </p:extLst>
  </p:cSld>
  <p:clrMapOvr>
    <a:masterClrMapping/>
  </p:clrMapOvr>
  <p:timing>
    <p:tnLst>
      <p:par>
        <p:cTn id="1" dur="indefinite" restart="never" nodeType="tmRoot"/>
      </p:par>
    </p:tnLst>
  </p:timing>
</p:sld>
</file>

<file path=ppt/theme/theme1.xml><?xml version="1.0" encoding="utf-8"?>
<a:theme xmlns:a="http://schemas.openxmlformats.org/drawingml/2006/main" name="Blockchain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chainTheme" id="{F292A95B-0D45-41E9-8516-36F77612C75F}" vid="{A8F788B5-6024-477F-8961-371C45D2459E}"/>
    </a:ext>
  </a:ext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3F07106E-BE4A-4898-8D5A-0C6892A1F1CE}" vid="{B555FD24-71FD-44E0-8E66-A8ABF5ED9E1B}"/>
    </a:ext>
  </a:extLst>
</a:theme>
</file>

<file path=ppt/theme/theme3.xml><?xml version="1.0" encoding="utf-8"?>
<a:theme xmlns:a="http://schemas.openxmlformats.org/drawingml/2006/main" name="1_The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3F07106E-BE4A-4898-8D5A-0C6892A1F1CE}" vid="{B555FD24-71FD-44E0-8E66-A8ABF5ED9E1B}"/>
    </a:ext>
  </a:extLst>
</a:theme>
</file>

<file path=ppt/theme/theme4.xml><?xml version="1.0" encoding="utf-8"?>
<a:theme xmlns:a="http://schemas.openxmlformats.org/drawingml/2006/main" name="2_The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3F07106E-BE4A-4898-8D5A-0C6892A1F1CE}" vid="{B555FD24-71FD-44E0-8E66-A8ABF5ED9E1B}"/>
    </a:ext>
  </a:extLst>
</a:theme>
</file>

<file path=ppt/theme/theme5.xml><?xml version="1.0" encoding="utf-8"?>
<a:theme xmlns:a="http://schemas.openxmlformats.org/drawingml/2006/main" name="3_The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3F07106E-BE4A-4898-8D5A-0C6892A1F1CE}" vid="{B555FD24-71FD-44E0-8E66-A8ABF5ED9E1B}"/>
    </a:ext>
  </a:extLst>
</a:theme>
</file>

<file path=ppt/theme/theme6.xml><?xml version="1.0" encoding="utf-8"?>
<a:theme xmlns:a="http://schemas.openxmlformats.org/drawingml/2006/main" name="1_Blockchain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chainTheme" id="{F292A95B-0D45-41E9-8516-36F77612C75F}" vid="{A8F788B5-6024-477F-8961-371C45D2459E}"/>
    </a:ext>
  </a:ext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Blockchain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chainTheme" id="{F292A95B-0D45-41E9-8516-36F77612C75F}" vid="{A8F788B5-6024-477F-8961-371C45D2459E}"/>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BlockchainTheme</Template>
  <TotalTime>1462</TotalTime>
  <Words>1854</Words>
  <Application>Microsoft Office PowerPoint</Application>
  <PresentationFormat>Widescreen</PresentationFormat>
  <Paragraphs>241</Paragraphs>
  <Slides>39</Slides>
  <Notes>26</Notes>
  <HiddenSlides>0</HiddenSlides>
  <MMClips>0</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39</vt:i4>
      </vt:variant>
    </vt:vector>
  </HeadingPairs>
  <TitlesOfParts>
    <vt:vector size="54" baseType="lpstr">
      <vt:lpstr>Arial</vt:lpstr>
      <vt:lpstr>Calibri</vt:lpstr>
      <vt:lpstr>Calibri Light</vt:lpstr>
      <vt:lpstr>Comic Sans MS</vt:lpstr>
      <vt:lpstr>Raleway</vt:lpstr>
      <vt:lpstr>Wingdings</vt:lpstr>
      <vt:lpstr>BlockchainTheme</vt:lpstr>
      <vt:lpstr>Theme1</vt:lpstr>
      <vt:lpstr>1_Theme1</vt:lpstr>
      <vt:lpstr>2_Theme1</vt:lpstr>
      <vt:lpstr>3_Theme1</vt:lpstr>
      <vt:lpstr>1_BlockchainTheme</vt:lpstr>
      <vt:lpstr>1_Office Theme</vt:lpstr>
      <vt:lpstr>Office Theme</vt:lpstr>
      <vt:lpstr>2_BlockchainTheme</vt:lpstr>
      <vt:lpstr>The Use and Performance of Hashing Algorithms</vt:lpstr>
      <vt:lpstr>Additional material on hashing: </vt:lpstr>
      <vt:lpstr>Hashing Overview </vt:lpstr>
      <vt:lpstr>Hash Example</vt:lpstr>
      <vt:lpstr>The hash is like a fingerprint of the data: Data goes in and hash comes out</vt:lpstr>
      <vt:lpstr>PowerPoint Presentation</vt:lpstr>
      <vt:lpstr>SHA 256</vt:lpstr>
      <vt:lpstr>Hashing calls in php</vt:lpstr>
      <vt:lpstr>Example of how hashing algorithm is executed</vt:lpstr>
      <vt:lpstr>Technical Details of Hashing Algorithm</vt:lpstr>
      <vt:lpstr>Hashing Applications</vt:lpstr>
      <vt:lpstr>PowerPoint Presentation</vt:lpstr>
      <vt:lpstr>Secure Hashing Applications cont.</vt:lpstr>
      <vt:lpstr>PowerPoint Presentation</vt:lpstr>
      <vt:lpstr>SHA256 Value of several common passwords that could be put in a password cracker dictionary. PS: The user ids here are GOT names used for baby names in 2018.</vt:lpstr>
      <vt:lpstr>Bitcoin miners are all about hashing</vt:lpstr>
      <vt:lpstr>Nonce</vt:lpstr>
      <vt:lpstr>Mining Complexity</vt:lpstr>
      <vt:lpstr>Four Hashing Exercises</vt:lpstr>
      <vt:lpstr>Exercise 1: Generate a nonce that will result in a leading zero for a hash. </vt:lpstr>
      <vt:lpstr>Exercise 1: Example Results </vt:lpstr>
      <vt:lpstr>Exercise 2: A Hashing program that automatically searches for a nonce</vt:lpstr>
      <vt:lpstr>Exercise 2: A Hashing program that automatically searches for a nonce… cont.</vt:lpstr>
      <vt:lpstr>Exercise 2: Input </vt:lpstr>
      <vt:lpstr>Exercise 2: Output</vt:lpstr>
      <vt:lpstr>Exercise 3: Mining Computation Issues</vt:lpstr>
      <vt:lpstr>Exercise 3: Mining Computation Issues Continuation</vt:lpstr>
      <vt:lpstr>Exercise 3: Input</vt:lpstr>
      <vt:lpstr>Exercise 3: Output</vt:lpstr>
      <vt:lpstr>Using the above simulation</vt:lpstr>
      <vt:lpstr>PowerPoint Presentation</vt:lpstr>
      <vt:lpstr>Exercise 3: Additional Practice</vt:lpstr>
      <vt:lpstr>Exercise 4: Birthday Paradox and cracking secure hash algorithms</vt:lpstr>
      <vt:lpstr>Exercise 4: Birthday Paradox and cracking secure hash algorithms input &amp; output</vt:lpstr>
      <vt:lpstr>Years to find a collision with a SHA algorithm using a hashing rate of 160 TH/S</vt:lpstr>
      <vt:lpstr>Years to find a collision from 120 bits to 175 using 160 TH/s</vt:lpstr>
      <vt:lpstr>Conclusion</vt:lpstr>
      <vt:lpstr>PowerPoint Presentation</vt:lpstr>
      <vt:lpstr>PowerPoint Presentation</vt:lpstr>
    </vt:vector>
  </TitlesOfParts>
  <Company>University at Buffalo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Nonce</dc:title>
  <dc:creator>SeanSanders</dc:creator>
  <cp:lastModifiedBy>G. Lawrence Sanders</cp:lastModifiedBy>
  <cp:revision>160</cp:revision>
  <dcterms:created xsi:type="dcterms:W3CDTF">2018-05-22T13:35:00Z</dcterms:created>
  <dcterms:modified xsi:type="dcterms:W3CDTF">2020-01-06T18:41:21Z</dcterms:modified>
</cp:coreProperties>
</file>