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9"/>
  </p:notesMasterIdLst>
  <p:sldIdLst>
    <p:sldId id="256" r:id="rId3"/>
    <p:sldId id="289" r:id="rId4"/>
    <p:sldId id="339" r:id="rId5"/>
    <p:sldId id="331" r:id="rId6"/>
    <p:sldId id="343" r:id="rId7"/>
    <p:sldId id="341" r:id="rId8"/>
    <p:sldId id="346" r:id="rId9"/>
    <p:sldId id="344" r:id="rId10"/>
    <p:sldId id="340" r:id="rId11"/>
    <p:sldId id="332" r:id="rId12"/>
    <p:sldId id="333" r:id="rId13"/>
    <p:sldId id="337" r:id="rId14"/>
    <p:sldId id="347" r:id="rId15"/>
    <p:sldId id="348" r:id="rId16"/>
    <p:sldId id="349" r:id="rId17"/>
    <p:sldId id="350" r:id="rId18"/>
    <p:sldId id="351" r:id="rId19"/>
    <p:sldId id="335" r:id="rId20"/>
    <p:sldId id="336" r:id="rId21"/>
    <p:sldId id="352" r:id="rId22"/>
    <p:sldId id="353" r:id="rId23"/>
    <p:sldId id="354" r:id="rId24"/>
    <p:sldId id="338" r:id="rId25"/>
    <p:sldId id="355" r:id="rId26"/>
    <p:sldId id="356" r:id="rId27"/>
    <p:sldId id="357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563C1"/>
    <a:srgbClr val="0000FF"/>
    <a:srgbClr val="33CC33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7F8DED-5111-457B-BA5A-431C4BEEA8FB}" v="50" dt="2020-01-03T00:09:37.869"/>
    <p1510:client id="{5155234D-A27D-4B4B-AE72-EBCD70386A5B}" v="624" dt="2019-12-30T14:45:00.1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95" autoAdjust="0"/>
  </p:normalViewPr>
  <p:slideViewPr>
    <p:cSldViewPr snapToGrid="0">
      <p:cViewPr varScale="1">
        <p:scale>
          <a:sx n="74" d="100"/>
          <a:sy n="74" d="100"/>
        </p:scale>
        <p:origin x="65" y="84"/>
      </p:cViewPr>
      <p:guideLst/>
    </p:cSldViewPr>
  </p:slideViewPr>
  <p:outlineViewPr>
    <p:cViewPr>
      <p:scale>
        <a:sx n="33" d="100"/>
        <a:sy n="33" d="100"/>
      </p:scale>
      <p:origin x="0" y="-942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an Sanders" userId="1305e6965865cad3" providerId="Windows Live" clId="Web-{057F8DED-5111-457B-BA5A-431C4BEEA8FB}"/>
    <pc:docChg chg="addSld modSld">
      <pc:chgData name="Sean Sanders" userId="1305e6965865cad3" providerId="Windows Live" clId="Web-{057F8DED-5111-457B-BA5A-431C4BEEA8FB}" dt="2020-01-03T00:09:37.869" v="42" actId="1076"/>
      <pc:docMkLst>
        <pc:docMk/>
      </pc:docMkLst>
      <pc:sldChg chg="addSp delSp modSp add replId">
        <pc:chgData name="Sean Sanders" userId="1305e6965865cad3" providerId="Windows Live" clId="Web-{057F8DED-5111-457B-BA5A-431C4BEEA8FB}" dt="2020-01-03T00:06:57.915" v="22"/>
        <pc:sldMkLst>
          <pc:docMk/>
          <pc:sldMk cId="2469514162" sldId="355"/>
        </pc:sldMkLst>
        <pc:spChg chg="mod">
          <ac:chgData name="Sean Sanders" userId="1305e6965865cad3" providerId="Windows Live" clId="Web-{057F8DED-5111-457B-BA5A-431C4BEEA8FB}" dt="2020-01-03T00:02:41.460" v="5" actId="20577"/>
          <ac:spMkLst>
            <pc:docMk/>
            <pc:sldMk cId="2469514162" sldId="355"/>
            <ac:spMk id="2" creationId="{00000000-0000-0000-0000-000000000000}"/>
          </ac:spMkLst>
        </pc:spChg>
        <pc:spChg chg="del">
          <ac:chgData name="Sean Sanders" userId="1305e6965865cad3" providerId="Windows Live" clId="Web-{057F8DED-5111-457B-BA5A-431C4BEEA8FB}" dt="2020-01-03T00:02:47.741" v="8"/>
          <ac:spMkLst>
            <pc:docMk/>
            <pc:sldMk cId="2469514162" sldId="355"/>
            <ac:spMk id="3" creationId="{00000000-0000-0000-0000-000000000000}"/>
          </ac:spMkLst>
        </pc:spChg>
        <pc:spChg chg="add del mod">
          <ac:chgData name="Sean Sanders" userId="1305e6965865cad3" providerId="Windows Live" clId="Web-{057F8DED-5111-457B-BA5A-431C4BEEA8FB}" dt="2020-01-03T00:03:00.319" v="9"/>
          <ac:spMkLst>
            <pc:docMk/>
            <pc:sldMk cId="2469514162" sldId="355"/>
            <ac:spMk id="5" creationId="{FEF2B7A8-9479-4E95-9E34-BFBF79009AE5}"/>
          </ac:spMkLst>
        </pc:spChg>
        <pc:picChg chg="add mod">
          <ac:chgData name="Sean Sanders" userId="1305e6965865cad3" providerId="Windows Live" clId="Web-{057F8DED-5111-457B-BA5A-431C4BEEA8FB}" dt="2020-01-03T00:04:47.336" v="11" actId="1076"/>
          <ac:picMkLst>
            <pc:docMk/>
            <pc:sldMk cId="2469514162" sldId="355"/>
            <ac:picMk id="6" creationId="{4151C91A-C895-4234-BA55-4CC2C7164975}"/>
          </ac:picMkLst>
        </pc:picChg>
        <pc:picChg chg="add mod">
          <ac:chgData name="Sean Sanders" userId="1305e6965865cad3" providerId="Windows Live" clId="Web-{057F8DED-5111-457B-BA5A-431C4BEEA8FB}" dt="2020-01-03T00:05:27.898" v="13" actId="1076"/>
          <ac:picMkLst>
            <pc:docMk/>
            <pc:sldMk cId="2469514162" sldId="355"/>
            <ac:picMk id="8" creationId="{63042848-6E72-4C9E-A842-DC1A572A3643}"/>
          </ac:picMkLst>
        </pc:picChg>
        <pc:cxnChg chg="add mod">
          <ac:chgData name="Sean Sanders" userId="1305e6965865cad3" providerId="Windows Live" clId="Web-{057F8DED-5111-457B-BA5A-431C4BEEA8FB}" dt="2020-01-03T00:06:57.915" v="22"/>
          <ac:cxnSpMkLst>
            <pc:docMk/>
            <pc:sldMk cId="2469514162" sldId="355"/>
            <ac:cxnSpMk id="10" creationId="{4EB56C50-811B-4F55-9E82-9338A28B01DD}"/>
          </ac:cxnSpMkLst>
        </pc:cxnChg>
      </pc:sldChg>
      <pc:sldChg chg="addSp delSp modSp add replId">
        <pc:chgData name="Sean Sanders" userId="1305e6965865cad3" providerId="Windows Live" clId="Web-{057F8DED-5111-457B-BA5A-431C4BEEA8FB}" dt="2020-01-03T00:08:37.634" v="32" actId="1076"/>
        <pc:sldMkLst>
          <pc:docMk/>
          <pc:sldMk cId="1708189624" sldId="356"/>
        </pc:sldMkLst>
        <pc:picChg chg="add del mod">
          <ac:chgData name="Sean Sanders" userId="1305e6965865cad3" providerId="Windows Live" clId="Web-{057F8DED-5111-457B-BA5A-431C4BEEA8FB}" dt="2020-01-03T00:08:23.759" v="30"/>
          <ac:picMkLst>
            <pc:docMk/>
            <pc:sldMk cId="1708189624" sldId="356"/>
            <ac:picMk id="3" creationId="{F18E70B3-7AD4-44FE-97ED-575C8800A290}"/>
          </ac:picMkLst>
        </pc:picChg>
        <pc:picChg chg="add mod">
          <ac:chgData name="Sean Sanders" userId="1305e6965865cad3" providerId="Windows Live" clId="Web-{057F8DED-5111-457B-BA5A-431C4BEEA8FB}" dt="2020-01-03T00:08:37.634" v="32" actId="1076"/>
          <ac:picMkLst>
            <pc:docMk/>
            <pc:sldMk cId="1708189624" sldId="356"/>
            <ac:picMk id="5" creationId="{37CF4FD9-D0B9-4067-A401-044D2B60A0F2}"/>
          </ac:picMkLst>
        </pc:picChg>
        <pc:picChg chg="del">
          <ac:chgData name="Sean Sanders" userId="1305e6965865cad3" providerId="Windows Live" clId="Web-{057F8DED-5111-457B-BA5A-431C4BEEA8FB}" dt="2020-01-03T00:07:39.759" v="25"/>
          <ac:picMkLst>
            <pc:docMk/>
            <pc:sldMk cId="1708189624" sldId="356"/>
            <ac:picMk id="8" creationId="{63042848-6E72-4C9E-A842-DC1A572A3643}"/>
          </ac:picMkLst>
        </pc:picChg>
        <pc:cxnChg chg="mod">
          <ac:chgData name="Sean Sanders" userId="1305e6965865cad3" providerId="Windows Live" clId="Web-{057F8DED-5111-457B-BA5A-431C4BEEA8FB}" dt="2020-01-03T00:08:21.962" v="29" actId="1076"/>
          <ac:cxnSpMkLst>
            <pc:docMk/>
            <pc:sldMk cId="1708189624" sldId="356"/>
            <ac:cxnSpMk id="10" creationId="{4EB56C50-811B-4F55-9E82-9338A28B01DD}"/>
          </ac:cxnSpMkLst>
        </pc:cxnChg>
      </pc:sldChg>
      <pc:sldChg chg="addSp delSp modSp add replId">
        <pc:chgData name="Sean Sanders" userId="1305e6965865cad3" providerId="Windows Live" clId="Web-{057F8DED-5111-457B-BA5A-431C4BEEA8FB}" dt="2020-01-03T00:09:37.869" v="42" actId="1076"/>
        <pc:sldMkLst>
          <pc:docMk/>
          <pc:sldMk cId="3121671856" sldId="357"/>
        </pc:sldMkLst>
        <pc:picChg chg="add mod">
          <ac:chgData name="Sean Sanders" userId="1305e6965865cad3" providerId="Windows Live" clId="Web-{057F8DED-5111-457B-BA5A-431C4BEEA8FB}" dt="2020-01-03T00:09:37.869" v="42" actId="1076"/>
          <ac:picMkLst>
            <pc:docMk/>
            <pc:sldMk cId="3121671856" sldId="357"/>
            <ac:picMk id="3" creationId="{CEA5E17C-6AEE-469A-B120-E0C234D394E8}"/>
          </ac:picMkLst>
        </pc:picChg>
        <pc:picChg chg="del">
          <ac:chgData name="Sean Sanders" userId="1305e6965865cad3" providerId="Windows Live" clId="Web-{057F8DED-5111-457B-BA5A-431C4BEEA8FB}" dt="2020-01-03T00:08:52.635" v="35"/>
          <ac:picMkLst>
            <pc:docMk/>
            <pc:sldMk cId="3121671856" sldId="357"/>
            <ac:picMk id="5" creationId="{37CF4FD9-D0B9-4067-A401-044D2B60A0F2}"/>
          </ac:picMkLst>
        </pc:picChg>
        <pc:picChg chg="add mod">
          <ac:chgData name="Sean Sanders" userId="1305e6965865cad3" providerId="Windows Live" clId="Web-{057F8DED-5111-457B-BA5A-431C4BEEA8FB}" dt="2020-01-03T00:09:34.447" v="41" actId="1076"/>
          <ac:picMkLst>
            <pc:docMk/>
            <pc:sldMk cId="3121671856" sldId="357"/>
            <ac:picMk id="7" creationId="{B93846F3-DD12-41E2-BE69-E27EFA670ABC}"/>
          </ac:picMkLst>
        </pc:picChg>
        <pc:cxnChg chg="mod">
          <ac:chgData name="Sean Sanders" userId="1305e6965865cad3" providerId="Windows Live" clId="Web-{057F8DED-5111-457B-BA5A-431C4BEEA8FB}" dt="2020-01-03T00:09:27.963" v="40" actId="14100"/>
          <ac:cxnSpMkLst>
            <pc:docMk/>
            <pc:sldMk cId="3121671856" sldId="357"/>
            <ac:cxnSpMk id="10" creationId="{4EB56C50-811B-4F55-9E82-9338A28B01DD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A26B9-C30C-40D8-9867-3C6CB64C0E18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C3542-FE5A-40ED-95D4-8ACA3F23C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633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C3542-FE5A-40ED-95D4-8ACA3F23CAA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784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C3542-FE5A-40ED-95D4-8ACA3F23CAA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0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C3542-FE5A-40ED-95D4-8ACA3F23CAA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34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C3542-FE5A-40ED-95D4-8ACA3F23CAA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60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C3542-FE5A-40ED-95D4-8ACA3F23CAA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326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C3542-FE5A-40ED-95D4-8ACA3F23CAA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63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C3542-FE5A-40ED-95D4-8ACA3F23CAA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717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C3542-FE5A-40ED-95D4-8ACA3F23CAA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109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227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22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30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328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603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0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80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317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05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254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0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5EA4A-900D-164B-BA37-FD9412D1B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54F069-F4AD-EE44-953E-7381C9F62B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8C978-3D9E-B54B-9FBB-844599EB3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DCA96-29FC-5746-B661-0205A98C3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1E017-777C-DC49-B008-4B539130F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7262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19FE1-D34C-F04E-963E-38CD81E47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546B1-878C-EB40-9CAA-D14C74645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53D2A-E942-7642-B652-657EF9944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BD3E1-4358-B941-ADE4-081D080E2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A84AC-F15D-ED47-9936-059B07844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07155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579A6-9A9A-F34F-B283-F501807F9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51790F-7CE4-104B-9EE2-77DB6B564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AC199-CD03-8548-A99C-46F1E9EDE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6774B-A947-F64C-8888-EBE8D1C9C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53316-7130-AC41-91C9-43259D267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9501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BB3B8-FB0C-A64A-A369-51BFA3BCA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0F0FE-84DE-4746-A313-30C680BE8C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657B6-AF5E-A445-B536-BE81A4424D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1C700-791E-9342-8C47-C0392674A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73C68F-231C-3941-84B5-5B767DA5D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C97A05-6B06-A140-AAA3-DE4070370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05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4E6FA-D446-9041-88DA-030038EBD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837BF-65E7-E140-8D9C-80A2B4690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6EB4F8-9A79-6947-9FC5-E60F4C93B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BD699A-A707-AB42-9084-AF8B4E8F61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810693-5616-ED41-9ED8-CB0FF82E2B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C10818-D971-FA4D-BBDE-C3A21635A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1D3274-486C-AA48-8E4D-B89C2BC6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21DF5B-72C6-0147-AF5B-F02914F0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38479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7D97C-2616-B045-B79C-0943422F4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FB7B4B-82E4-974D-84D2-E21E4BC42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9DB139-56FA-1144-93E9-74B789451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A3AE02-37BB-8B4C-B992-E26ED0D0A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14411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032CDB-A5CC-884A-BA51-67724F802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ABD1D-594D-1940-B3B8-54C64C837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72B2A5-171D-AC48-B8C6-422378B89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94357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68049-298C-F44B-902B-5274AD7CD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79D8F-4C0B-624D-B8CC-5B7BA7B5F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44AC5-D929-B147-9A15-0D7FBB517E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E6103B-D2A7-DD4A-8487-790F68218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9A156-04C9-3342-905B-F03A0C29C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445ECE-6638-5844-8DB7-019373784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3459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3914D-5C23-2E4C-A172-2D3F5FAEE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DB7577-771D-9B4B-A4AA-02BF28CC72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7B07E-E0B8-0F4C-917E-1C72B8836E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02E3EE-9E4B-1A4D-924E-5B3A565CF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70B1F2-E784-6646-977F-B04FD366B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C130CC-1EAE-EF45-8C31-A52676870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36484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2E94A-0EF4-A54A-8350-151DB154B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4D72F7-80F1-A747-AD5C-A76E8ED5D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5B30DF-394D-C245-875E-4A4FF902D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F805D-7FE5-CA4F-939E-3E5C74C1B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47B2C-FC30-7447-A4FD-CFAB913F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75311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D6A23-49BE-1E48-91C5-D35893980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F62E23-7717-654B-B1A7-D1014987CF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A8ECC-AC20-FD41-9DE8-78E2DD1B3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A3C33-2CED-574C-9CF9-DDC189C48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283FE-A3A1-2F47-ADF1-DBEDAB9C5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892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70B43-7FC5-4A12-8044-E896DAAC948A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294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07A010-B86E-4344-80FC-82382C4BC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A3ABE1-132D-5449-BDBD-B675B4604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F6682-D5C1-394A-81CC-075836821C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E28F-B113-E842-BF35-F506F8DE2A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44E71-2D63-8D4D-A5CE-8C6D38615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788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remix.ethereum.org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solidity.readthedocs.io/en/v0.5.7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oursera.org/learn/decentralized-apps-on-blockchain/home/welcome" TargetMode="External"/><Relationship Id="rId5" Type="http://schemas.openxmlformats.org/officeDocument/2006/relationships/hyperlink" Target="https://www.coursera.org/learn/smarter-contracts/home/welcome" TargetMode="External"/><Relationship Id="rId4" Type="http://schemas.openxmlformats.org/officeDocument/2006/relationships/hyperlink" Target="https://www.coursera.org/learn/blockchain-basics/home/welcome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3"/>
            <a:ext cx="7340138" cy="2387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BARTS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Smart Contract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5156" y="3509963"/>
            <a:ext cx="7087986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purpose of this presentation is to illustrate how to interact with the </a:t>
            </a:r>
            <a:r>
              <a:rPr lang="en-US" dirty="0" err="1">
                <a:solidFill>
                  <a:schemeClr val="bg1"/>
                </a:solidFill>
              </a:rPr>
              <a:t>blockchain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47163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Topics of </a:t>
            </a:r>
            <a:r>
              <a:rPr lang="en-US" dirty="0" err="1">
                <a:solidFill>
                  <a:schemeClr val="bg1"/>
                </a:solidFill>
              </a:rPr>
              <a:t>Discusison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Recapping  BARTS </a:t>
            </a:r>
          </a:p>
          <a:p>
            <a:r>
              <a:rPr lang="en-US" dirty="0"/>
              <a:t>Smart Contract Programming</a:t>
            </a:r>
            <a:endParaRPr lang="en-US" dirty="0">
              <a:cs typeface="Calibri"/>
            </a:endParaRPr>
          </a:p>
          <a:p>
            <a:r>
              <a:rPr lang="en-US" dirty="0"/>
              <a:t>Android Smart Contract Programming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</a:rPr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303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Recap: BARTS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69" y="2033587"/>
            <a:ext cx="11731893" cy="2843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800746" y="5062780"/>
            <a:ext cx="85998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chemeClr val="bg1"/>
                </a:solidFill>
              </a:rPr>
              <a:t>Bitcoin-Just a cryptocurrency</a:t>
            </a:r>
          </a:p>
        </p:txBody>
      </p:sp>
    </p:spTree>
    <p:extLst>
      <p:ext uri="{BB962C8B-B14F-4D97-AF65-F5344CB8AC3E}">
        <p14:creationId xmlns:p14="http://schemas.microsoft.com/office/powerpoint/2010/main" val="725910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Ethereum: Why should you care?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Flexible</a:t>
            </a:r>
          </a:p>
          <a:p>
            <a:r>
              <a:rPr lang="en-US" dirty="0"/>
              <a:t>Multiple networks (Private and Public)</a:t>
            </a:r>
          </a:p>
          <a:p>
            <a:r>
              <a:rPr lang="en-US" dirty="0">
                <a:solidFill>
                  <a:schemeClr val="bg1"/>
                </a:solidFill>
              </a:rPr>
              <a:t>Trading of Tokens</a:t>
            </a:r>
          </a:p>
          <a:p>
            <a:r>
              <a:rPr lang="en-US" dirty="0"/>
              <a:t>Still has cryptocurrency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737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Ethereum?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Ethereum</a:t>
            </a:r>
            <a:r>
              <a:rPr lang="en-US" dirty="0"/>
              <a:t> </a:t>
            </a:r>
            <a:r>
              <a:rPr lang="en-US" dirty="0" err="1"/>
              <a:t>blockchain</a:t>
            </a:r>
            <a:r>
              <a:rPr lang="en-US" dirty="0"/>
              <a:t> was designed to allow for not just trading cryptocurrency, but other assets</a:t>
            </a:r>
          </a:p>
          <a:p>
            <a:r>
              <a:rPr lang="en-US" dirty="0"/>
              <a:t>It has revolutionized the industry and has led to many other applications</a:t>
            </a:r>
          </a:p>
        </p:txBody>
      </p:sp>
    </p:spTree>
    <p:extLst>
      <p:ext uri="{BB962C8B-B14F-4D97-AF65-F5344CB8AC3E}">
        <p14:creationId xmlns:p14="http://schemas.microsoft.com/office/powerpoint/2010/main" val="2468907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Implementation of </a:t>
            </a:r>
            <a:r>
              <a:rPr lang="en-US" dirty="0" err="1">
                <a:solidFill>
                  <a:schemeClr val="bg1"/>
                </a:solidFill>
              </a:rPr>
              <a:t>Ethereum</a:t>
            </a:r>
            <a:r>
              <a:rPr lang="en-US" dirty="0">
                <a:solidFill>
                  <a:schemeClr val="bg1"/>
                </a:solidFill>
              </a:rPr>
              <a:t>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Public Network</a:t>
            </a:r>
          </a:p>
          <a:p>
            <a:pPr lvl="1"/>
            <a:r>
              <a:rPr lang="en-US" dirty="0"/>
              <a:t>Public is the live network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Main use is for mining ether</a:t>
            </a:r>
          </a:p>
          <a:p>
            <a:pPr lvl="1"/>
            <a:r>
              <a:rPr lang="en-US" dirty="0"/>
              <a:t>Also can be used for trading tokens (ERC 720 vs ERC 721)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Example applications</a:t>
            </a:r>
          </a:p>
          <a:p>
            <a:pPr lvl="2"/>
            <a:r>
              <a:rPr lang="en-US" dirty="0"/>
              <a:t>Augur</a:t>
            </a:r>
          </a:p>
          <a:p>
            <a:pPr lvl="3"/>
            <a:r>
              <a:rPr lang="en-US" dirty="0"/>
              <a:t>A decentralized prediction market for forecasting real world events.</a:t>
            </a:r>
          </a:p>
          <a:p>
            <a:pPr lvl="2"/>
            <a:r>
              <a:rPr lang="en-US" dirty="0"/>
              <a:t>Golem</a:t>
            </a:r>
          </a:p>
          <a:p>
            <a:pPr lvl="3"/>
            <a:r>
              <a:rPr lang="en-US" dirty="0"/>
              <a:t>A global, open source, decentralized supercomputer that anyone can utilize.</a:t>
            </a:r>
          </a:p>
          <a:p>
            <a:pPr lvl="2"/>
            <a:r>
              <a:rPr lang="en-US" dirty="0" err="1"/>
              <a:t>Ujo</a:t>
            </a:r>
            <a:endParaRPr lang="en-US" dirty="0"/>
          </a:p>
          <a:p>
            <a:pPr lvl="3"/>
            <a:r>
              <a:rPr lang="en-US" dirty="0"/>
              <a:t>A music streaming platform that encompasses licensing and royalty management for artists.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243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Implementation of </a:t>
            </a:r>
            <a:r>
              <a:rPr lang="en-US" dirty="0" err="1">
                <a:solidFill>
                  <a:schemeClr val="bg1"/>
                </a:solidFill>
              </a:rPr>
              <a:t>Ethereum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Contd</a:t>
            </a:r>
            <a:r>
              <a:rPr lang="en-US" dirty="0">
                <a:solidFill>
                  <a:schemeClr val="bg1"/>
                </a:solidFill>
              </a:rPr>
              <a:t>…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Private Network</a:t>
            </a:r>
          </a:p>
          <a:p>
            <a:pPr lvl="1"/>
            <a:r>
              <a:rPr lang="en-US" dirty="0"/>
              <a:t>Used for testing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Includes </a:t>
            </a:r>
            <a:r>
              <a:rPr lang="en-US" dirty="0" err="1">
                <a:solidFill>
                  <a:schemeClr val="bg1"/>
                </a:solidFill>
              </a:rPr>
              <a:t>Ropsten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Kovan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Rinkeby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Goerli</a:t>
            </a:r>
            <a:r>
              <a:rPr lang="en-US" dirty="0">
                <a:solidFill>
                  <a:schemeClr val="bg1"/>
                </a:solidFill>
              </a:rPr>
              <a:t>, and </a:t>
            </a:r>
            <a:r>
              <a:rPr lang="en-US" dirty="0" err="1">
                <a:solidFill>
                  <a:schemeClr val="bg1"/>
                </a:solidFill>
              </a:rPr>
              <a:t>Ethereum</a:t>
            </a:r>
            <a:r>
              <a:rPr lang="en-US" dirty="0">
                <a:solidFill>
                  <a:schemeClr val="bg1"/>
                </a:solidFill>
              </a:rPr>
              <a:t> Virtual Machine</a:t>
            </a:r>
          </a:p>
          <a:p>
            <a:pPr lvl="1"/>
            <a:r>
              <a:rPr lang="en-US" dirty="0"/>
              <a:t>Private network can also be created through </a:t>
            </a:r>
            <a:r>
              <a:rPr lang="en-US" dirty="0" err="1"/>
              <a:t>Geth</a:t>
            </a:r>
            <a:r>
              <a:rPr lang="en-US" dirty="0"/>
              <a:t> (</a:t>
            </a:r>
            <a:r>
              <a:rPr lang="en-US" dirty="0" err="1"/>
              <a:t>Ethereum</a:t>
            </a:r>
            <a:r>
              <a:rPr lang="en-US" dirty="0"/>
              <a:t> Mist Wallet)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294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Remix and Solidity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Used for testing and development of Smart Contracts</a:t>
            </a:r>
          </a:p>
          <a:p>
            <a:r>
              <a:rPr lang="en-US" dirty="0"/>
              <a:t>Used to create private and public tokens such as ERC 720 and ERC 721</a:t>
            </a:r>
          </a:p>
          <a:p>
            <a:pPr lvl="1"/>
            <a:r>
              <a:rPr lang="en-US" dirty="0"/>
              <a:t>ERC stands for </a:t>
            </a:r>
            <a:r>
              <a:rPr lang="en-US" dirty="0" err="1"/>
              <a:t>Ethereum</a:t>
            </a:r>
            <a:r>
              <a:rPr lang="en-US" dirty="0"/>
              <a:t> Request for Comment</a:t>
            </a:r>
          </a:p>
          <a:p>
            <a:r>
              <a:rPr lang="en-US" dirty="0"/>
              <a:t>Solidity programming language</a:t>
            </a:r>
          </a:p>
          <a:p>
            <a:pPr lvl="1"/>
            <a:r>
              <a:rPr lang="en-US" dirty="0"/>
              <a:t>Similar to JavaScript syntax</a:t>
            </a:r>
          </a:p>
          <a:p>
            <a:pPr lvl="1"/>
            <a:r>
              <a:rPr lang="en-US" dirty="0"/>
              <a:t>Uses many programming aspects related to Python</a:t>
            </a:r>
          </a:p>
        </p:txBody>
      </p:sp>
    </p:spTree>
    <p:extLst>
      <p:ext uri="{BB962C8B-B14F-4D97-AF65-F5344CB8AC3E}">
        <p14:creationId xmlns:p14="http://schemas.microsoft.com/office/powerpoint/2010/main" val="3422521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What is a Smart Contract?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 way of allowing users to interface with the blockchain</a:t>
            </a:r>
          </a:p>
          <a:p>
            <a:r>
              <a:rPr lang="en-US" dirty="0">
                <a:cs typeface="Calibri"/>
              </a:rPr>
              <a:t>Smart contracts are essentially code that allows for users to interact with the blockchain.</a:t>
            </a:r>
            <a:endParaRPr lang="en-US" dirty="0"/>
          </a:p>
          <a:p>
            <a:r>
              <a:rPr lang="en-US" dirty="0"/>
              <a:t>Smart contracts allow for transacting between buyers and sellers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640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What are the components of a  Smart Contract?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Begins with a </a:t>
            </a:r>
            <a:r>
              <a:rPr lang="en-US" dirty="0"/>
              <a:t>compiler version</a:t>
            </a:r>
          </a:p>
          <a:p>
            <a:pPr lvl="1"/>
            <a:r>
              <a:rPr lang="en-US" dirty="0"/>
              <a:t>pragma solidity 0.5.7;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The main contract body</a:t>
            </a:r>
          </a:p>
          <a:p>
            <a:r>
              <a:rPr lang="en-US" dirty="0"/>
              <a:t>Structures and other variable types 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007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Types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Booleans</a:t>
            </a:r>
          </a:p>
          <a:p>
            <a:pPr lvl="1"/>
            <a:r>
              <a:rPr lang="en-US" dirty="0"/>
              <a:t>true/false values</a:t>
            </a:r>
          </a:p>
          <a:p>
            <a:pPr lvl="1"/>
            <a:r>
              <a:rPr lang="en-US" dirty="0"/>
              <a:t>Starts with keyword bool</a:t>
            </a:r>
          </a:p>
          <a:p>
            <a:r>
              <a:rPr lang="en-US" dirty="0"/>
              <a:t>Integers</a:t>
            </a:r>
          </a:p>
          <a:p>
            <a:pPr lvl="1"/>
            <a:r>
              <a:rPr lang="en-US" dirty="0"/>
              <a:t>Starts with </a:t>
            </a:r>
            <a:r>
              <a:rPr lang="en-US" dirty="0" err="1"/>
              <a:t>int</a:t>
            </a:r>
            <a:r>
              <a:rPr lang="en-US" dirty="0"/>
              <a:t> or </a:t>
            </a:r>
            <a:r>
              <a:rPr lang="en-US" dirty="0" err="1"/>
              <a:t>uint</a:t>
            </a:r>
            <a:endParaRPr lang="en-US" dirty="0"/>
          </a:p>
          <a:p>
            <a:pPr lvl="1"/>
            <a:r>
              <a:rPr lang="en-US" dirty="0"/>
              <a:t>Used to store values like 1 to infinity</a:t>
            </a:r>
          </a:p>
          <a:p>
            <a:r>
              <a:rPr lang="en-US" dirty="0"/>
              <a:t>Address</a:t>
            </a:r>
          </a:p>
          <a:p>
            <a:pPr lvl="1"/>
            <a:r>
              <a:rPr lang="en-US" dirty="0"/>
              <a:t>Address keyword is used</a:t>
            </a:r>
          </a:p>
          <a:p>
            <a:pPr lvl="1"/>
            <a:r>
              <a:rPr lang="en-US" dirty="0"/>
              <a:t>Used to store hexadecimal address</a:t>
            </a:r>
          </a:p>
          <a:p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773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Types Continued…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Bytes</a:t>
            </a:r>
          </a:p>
          <a:p>
            <a:pPr lvl="1"/>
            <a:r>
              <a:rPr lang="en-US" dirty="0"/>
              <a:t>byte is the keyword</a:t>
            </a:r>
          </a:p>
          <a:p>
            <a:r>
              <a:rPr lang="en-US" dirty="0"/>
              <a:t> Arrays</a:t>
            </a:r>
          </a:p>
          <a:p>
            <a:pPr lvl="1"/>
            <a:r>
              <a:rPr lang="en-US" dirty="0"/>
              <a:t>can consist of any of the previous types explained. </a:t>
            </a:r>
          </a:p>
          <a:p>
            <a:pPr lvl="2"/>
            <a:r>
              <a:rPr lang="en-US" dirty="0"/>
              <a:t>EX) byte[], </a:t>
            </a:r>
            <a:r>
              <a:rPr lang="en-US" dirty="0" err="1"/>
              <a:t>int</a:t>
            </a:r>
            <a:r>
              <a:rPr lang="en-US" dirty="0"/>
              <a:t>[], or bool[]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279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Ethereum</a:t>
            </a:r>
            <a:r>
              <a:rPr lang="en-US" dirty="0">
                <a:solidFill>
                  <a:schemeClr val="bg1"/>
                </a:solidFill>
              </a:rPr>
              <a:t> Remix Integrated Development Environment Interface</a:t>
            </a:r>
          </a:p>
        </p:txBody>
      </p:sp>
    </p:spTree>
    <p:extLst>
      <p:ext uri="{BB962C8B-B14F-4D97-AF65-F5344CB8AC3E}">
        <p14:creationId xmlns:p14="http://schemas.microsoft.com/office/powerpoint/2010/main" val="752794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788" y="913654"/>
            <a:ext cx="9859745" cy="57782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77532" y="82657"/>
            <a:ext cx="30153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Initial View</a:t>
            </a:r>
          </a:p>
        </p:txBody>
      </p:sp>
    </p:spTree>
    <p:extLst>
      <p:ext uri="{BB962C8B-B14F-4D97-AF65-F5344CB8AC3E}">
        <p14:creationId xmlns:p14="http://schemas.microsoft.com/office/powerpoint/2010/main" val="423075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77532" y="82657"/>
            <a:ext cx="44009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Tabs Information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270" y="836909"/>
            <a:ext cx="726448" cy="55458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9831" y="1064218"/>
            <a:ext cx="2076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Home Page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9831" y="1862380"/>
            <a:ext cx="22487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File Explorer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9830" y="2660542"/>
            <a:ext cx="30235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Solidity Compiler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49830" y="3395881"/>
            <a:ext cx="49961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Deploy and Run Transactions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49830" y="4075223"/>
            <a:ext cx="38638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Solidity Static Analysis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1895" y="4803644"/>
            <a:ext cx="34778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Solidity Unit Testing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1895" y="5532065"/>
            <a:ext cx="2803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Plugin Manager</a:t>
            </a:r>
          </a:p>
        </p:txBody>
      </p:sp>
    </p:spTree>
    <p:extLst>
      <p:ext uri="{BB962C8B-B14F-4D97-AF65-F5344CB8AC3E}">
        <p14:creationId xmlns:p14="http://schemas.microsoft.com/office/powerpoint/2010/main" val="2541563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77532" y="82657"/>
            <a:ext cx="44009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Tabs Information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4263" y="864132"/>
            <a:ext cx="8073399" cy="583888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515892" y="864132"/>
            <a:ext cx="2634711" cy="16104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79392" y="2940258"/>
            <a:ext cx="2634711" cy="161043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  <p:cxnSp>
        <p:nvCxnSpPr>
          <p:cNvPr id="15" name="Straight Arrow Connector 14"/>
          <p:cNvCxnSpPr>
            <a:stCxn id="12" idx="1"/>
          </p:cNvCxnSpPr>
          <p:nvPr/>
        </p:nvCxnSpPr>
        <p:spPr>
          <a:xfrm flipH="1" flipV="1">
            <a:off x="1454150" y="1143000"/>
            <a:ext cx="1061742" cy="5263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flipH="1">
            <a:off x="114729" y="803511"/>
            <a:ext cx="195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Solidity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Compiler</a:t>
            </a:r>
          </a:p>
        </p:txBody>
      </p:sp>
      <p:sp>
        <p:nvSpPr>
          <p:cNvPr id="17" name="TextBox 16"/>
          <p:cNvSpPr txBox="1"/>
          <p:nvPr/>
        </p:nvSpPr>
        <p:spPr>
          <a:xfrm flipH="1">
            <a:off x="61400" y="3320345"/>
            <a:ext cx="195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6"/>
                </a:solidFill>
              </a:rPr>
              <a:t>Solidity Compiler Settings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1581525" y="3695952"/>
            <a:ext cx="997867" cy="114422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6299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8017" y="-78864"/>
            <a:ext cx="11519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Deploy and Run Smart Contract Information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600" y="782978"/>
            <a:ext cx="9596202" cy="582102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66950" y="806450"/>
            <a:ext cx="2647950" cy="31559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stCxn id="3" idx="1"/>
          </p:cNvCxnSpPr>
          <p:nvPr/>
        </p:nvCxnSpPr>
        <p:spPr>
          <a:xfrm flipH="1" flipV="1">
            <a:off x="1022350" y="1346200"/>
            <a:ext cx="1244600" cy="10382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 flipH="1">
            <a:off x="96434" y="808378"/>
            <a:ext cx="1943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Deploy Smart Contract Section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266950" y="4011272"/>
            <a:ext cx="2647950" cy="1691028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1339850" y="4610100"/>
            <a:ext cx="927100" cy="337236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flipH="1">
            <a:off x="210142" y="3855136"/>
            <a:ext cx="1943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Deployed Smart Contract Section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996266" y="806450"/>
            <a:ext cx="6479536" cy="315595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54650" y="2216150"/>
            <a:ext cx="4744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This is the area you will be coding in.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86650" y="863540"/>
            <a:ext cx="3840500" cy="40011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Hello World smart contract is open.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6356350" y="931565"/>
            <a:ext cx="1130300" cy="45259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914900" y="4947336"/>
            <a:ext cx="6560902" cy="1691028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7950200" y="4673600"/>
            <a:ext cx="22225" cy="273736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 flipH="1">
            <a:off x="6518655" y="4043065"/>
            <a:ext cx="2875958" cy="64633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Smart Contract </a:t>
            </a:r>
            <a:r>
              <a:rPr lang="en-US" dirty="0" err="1">
                <a:solidFill>
                  <a:schemeClr val="accent4"/>
                </a:solidFill>
              </a:rPr>
              <a:t>Blockchain</a:t>
            </a:r>
            <a:r>
              <a:rPr lang="en-US" dirty="0">
                <a:solidFill>
                  <a:schemeClr val="accent4"/>
                </a:solidFill>
              </a:rPr>
              <a:t> Data Section</a:t>
            </a:r>
          </a:p>
        </p:txBody>
      </p:sp>
    </p:spTree>
    <p:extLst>
      <p:ext uri="{BB962C8B-B14F-4D97-AF65-F5344CB8AC3E}">
        <p14:creationId xmlns:p14="http://schemas.microsoft.com/office/powerpoint/2010/main" val="1112318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Smart Contract Example?	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156003"/>
            <a:ext cx="8094075" cy="369058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vert="horz" wrap="none" lIns="0" tIns="136482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defTabSz="914400">
              <a:buClrTx/>
              <a:buSz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ea typeface="+mn-lt"/>
                <a:cs typeface="+mn-lt"/>
              </a:rPr>
              <a:t>pragma solidity ^</a:t>
            </a:r>
            <a:r>
              <a:rPr lang="en-US" dirty="0">
                <a:ea typeface="+mn-lt"/>
                <a:cs typeface="+mn-lt"/>
              </a:rPr>
              <a:t>0.5.12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ea typeface="+mn-lt"/>
                <a:cs typeface="+mn-lt"/>
              </a:rPr>
              <a:t>;</a:t>
            </a:r>
            <a:endParaRPr lang="en-US" dirty="0">
              <a:ea typeface="+mn-lt"/>
              <a:cs typeface="+mn-lt"/>
            </a:endParaRPr>
          </a:p>
          <a:p>
            <a:pPr>
              <a:buNone/>
            </a:pPr>
            <a:endParaRPr lang="en-US"/>
          </a:p>
          <a:p>
            <a:pPr>
              <a:buNone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ea typeface="+mn-lt"/>
                <a:cs typeface="+mn-lt"/>
              </a:rPr>
              <a:t>contract HelloWorld{</a:t>
            </a:r>
            <a:endParaRPr lang="en-US" dirty="0">
              <a:ea typeface="+mn-lt"/>
              <a:cs typeface="+mn-lt"/>
            </a:endParaRPr>
          </a:p>
          <a:p>
            <a:pPr>
              <a:buNone/>
            </a:pPr>
            <a:r>
              <a:rPr lang="en-US" dirty="0">
                <a:ea typeface="+mn-lt"/>
                <a:cs typeface="+mn-lt"/>
              </a:rPr>
              <a:t>    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ea typeface="+mn-lt"/>
                <a:cs typeface="+mn-lt"/>
              </a:rPr>
              <a:t>function Hello() public </a:t>
            </a:r>
            <a:r>
              <a:rPr lang="en-US" dirty="0">
                <a:ea typeface="+mn-lt"/>
                <a:cs typeface="+mn-lt"/>
              </a:rPr>
              <a:t>pure 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ea typeface="+mn-lt"/>
                <a:cs typeface="+mn-lt"/>
              </a:rPr>
              <a:t>returns</a:t>
            </a:r>
            <a:r>
              <a:rPr lang="en-US" dirty="0">
                <a:ea typeface="+mn-lt"/>
                <a:cs typeface="+mn-lt"/>
              </a:rPr>
              <a:t> (string memory){ </a:t>
            </a:r>
          </a:p>
          <a:p>
            <a:pPr>
              <a:buNone/>
            </a:pPr>
            <a:r>
              <a:rPr lang="en-US" dirty="0">
                <a:ea typeface="+mn-lt"/>
                <a:cs typeface="+mn-lt"/>
              </a:rPr>
              <a:t>        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ea typeface="+mn-lt"/>
                <a:cs typeface="+mn-lt"/>
              </a:rPr>
              <a:t>return</a:t>
            </a:r>
            <a:r>
              <a:rPr kumimoji="0" lang="en-US" b="0" i="0" u="none" strike="noStrike" cap="none" normalizeH="0" dirty="0">
                <a:ln>
                  <a:noFill/>
                </a:ln>
                <a:effectLst/>
                <a:ea typeface="+mn-lt"/>
                <a:cs typeface="+mn-lt"/>
              </a:rPr>
              <a:t> </a:t>
            </a:r>
            <a:r>
              <a:rPr lang="en-US" dirty="0">
                <a:ea typeface="+mn-lt"/>
                <a:cs typeface="+mn-lt"/>
              </a:rPr>
              <a:t>"</a:t>
            </a:r>
            <a:r>
              <a:rPr kumimoji="0" lang="en-US" b="0" i="0" u="none" strike="noStrike" cap="none" normalizeH="0" dirty="0">
                <a:ln>
                  <a:noFill/>
                </a:ln>
                <a:effectLst/>
                <a:ea typeface="+mn-lt"/>
                <a:cs typeface="+mn-lt"/>
              </a:rPr>
              <a:t>Hello World</a:t>
            </a:r>
            <a:r>
              <a:rPr lang="en-US" dirty="0">
                <a:ea typeface="+mn-lt"/>
                <a:cs typeface="+mn-lt"/>
              </a:rPr>
              <a:t>";</a:t>
            </a:r>
          </a:p>
          <a:p>
            <a:pPr>
              <a:buNone/>
            </a:pPr>
            <a:r>
              <a:rPr lang="en-US" dirty="0">
                <a:ea typeface="+mn-lt"/>
                <a:cs typeface="+mn-lt"/>
              </a:rPr>
              <a:t>    }</a:t>
            </a:r>
          </a:p>
          <a:p>
            <a:pPr>
              <a:buNone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ea typeface="+mn-lt"/>
                <a:cs typeface="+mn-lt"/>
              </a:rPr>
              <a:t>}</a:t>
            </a:r>
            <a:endParaRPr lang="en-U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9725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 Demo of Smart Contract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Want to create smart contract for hello world example and run it</a:t>
            </a:r>
          </a:p>
          <a:p>
            <a:r>
              <a:rPr lang="en-US" dirty="0"/>
              <a:t>Want to create a smart contract for placing bets and run it.</a:t>
            </a:r>
          </a:p>
          <a:p>
            <a:endParaRPr lang="en-US" dirty="0"/>
          </a:p>
          <a:p>
            <a:r>
              <a:rPr lang="en-US" dirty="0"/>
              <a:t>Lets first go to: </a:t>
            </a:r>
            <a:r>
              <a:rPr lang="en-US" dirty="0">
                <a:hlinkClick r:id="rId2"/>
              </a:rPr>
              <a:t>http://remix.ethereum.org</a:t>
            </a:r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203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460" y="251942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Android Smart Contract Programming</a:t>
            </a:r>
            <a:endParaRPr lang="en-US"/>
          </a:p>
        </p:txBody>
      </p:sp>
      <p:pic>
        <p:nvPicPr>
          <p:cNvPr id="6" name="Picture 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40CA3FF6-DB74-4064-A2F6-4F4B3344B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7583" y="2125662"/>
            <a:ext cx="2827704" cy="212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30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Android Smart Contract Programming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We will not be discussing everything, but more of an overview of the android programming process</a:t>
            </a:r>
          </a:p>
          <a:p>
            <a:r>
              <a:rPr lang="en-US" dirty="0">
                <a:cs typeface="Calibri"/>
              </a:rPr>
              <a:t>Android blockchain programming is difficult because..</a:t>
            </a:r>
            <a:endParaRPr lang="en-US" dirty="0"/>
          </a:p>
          <a:p>
            <a:pPr lvl="1"/>
            <a:r>
              <a:rPr lang="en-US" dirty="0">
                <a:cs typeface="Calibri" panose="020F0502020204030204"/>
              </a:rPr>
              <a:t>Lack of tutorials on how to implement blockchain in android applications</a:t>
            </a:r>
          </a:p>
          <a:p>
            <a:pPr lvl="1"/>
            <a:r>
              <a:rPr lang="en-US" dirty="0">
                <a:cs typeface="Calibri" panose="020F0502020204030204"/>
              </a:rPr>
              <a:t>Requires a lot of knowledge in....</a:t>
            </a:r>
          </a:p>
          <a:p>
            <a:pPr lvl="2"/>
            <a:r>
              <a:rPr lang="en-US" dirty="0">
                <a:cs typeface="Calibri" panose="020F0502020204030204"/>
              </a:rPr>
              <a:t>Computer networking</a:t>
            </a:r>
          </a:p>
          <a:p>
            <a:pPr lvl="2"/>
            <a:r>
              <a:rPr lang="en-US" dirty="0">
                <a:cs typeface="Calibri" panose="020F0502020204030204"/>
              </a:rPr>
              <a:t>Java programming</a:t>
            </a:r>
          </a:p>
          <a:p>
            <a:pPr lvl="2"/>
            <a:r>
              <a:rPr lang="en-US" dirty="0">
                <a:cs typeface="Calibri" panose="020F0502020204030204"/>
              </a:rPr>
              <a:t>Blockchain smart contract programming </a:t>
            </a:r>
          </a:p>
          <a:p>
            <a:endParaRPr lang="en-US" dirty="0">
              <a:cs typeface="Calibri" panose="020F0502020204030204"/>
            </a:endParaRPr>
          </a:p>
        </p:txBody>
      </p:sp>
      <p:pic>
        <p:nvPicPr>
          <p:cNvPr id="14" name="Picture 1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67327E5A-B0CC-4466-A617-9492F9004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9975" y="4236155"/>
            <a:ext cx="317383" cy="427097"/>
          </a:xfrm>
          <a:prstGeom prst="rect">
            <a:avLst/>
          </a:prstGeom>
        </p:spPr>
      </p:pic>
      <p:pic>
        <p:nvPicPr>
          <p:cNvPr id="16" name="Picture 16" descr="A picture containing box&#10;&#10;Description generated with very high confidence">
            <a:extLst>
              <a:ext uri="{FF2B5EF4-FFF2-40B4-BE49-F238E27FC236}">
                <a16:creationId xmlns:a16="http://schemas.microsoft.com/office/drawing/2014/main" id="{52B55BE8-ABC3-4DB4-B23B-EE60BC2C7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300" y="4586268"/>
            <a:ext cx="499724" cy="5286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81420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Android Programming 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To implement the blockchain as an Android Application I used....</a:t>
            </a:r>
          </a:p>
          <a:p>
            <a:pPr lvl="1"/>
            <a:r>
              <a:rPr lang="en-US" dirty="0">
                <a:cs typeface="Calibri" panose="020F0502020204030204"/>
              </a:rPr>
              <a:t>Android Studio</a:t>
            </a:r>
          </a:p>
          <a:p>
            <a:pPr lvl="1"/>
            <a:r>
              <a:rPr lang="en-US" dirty="0">
                <a:cs typeface="Calibri" panose="020F0502020204030204"/>
              </a:rPr>
              <a:t>Android Studio's phone emulator</a:t>
            </a:r>
          </a:p>
          <a:p>
            <a:pPr lvl="1"/>
            <a:endParaRPr lang="en-US" dirty="0">
              <a:cs typeface="Calibri" panose="020F0502020204030204"/>
            </a:endParaRPr>
          </a:p>
          <a:p>
            <a:pPr lvl="1"/>
            <a:endParaRPr lang="en-US" dirty="0">
              <a:cs typeface="Calibri" panose="020F0502020204030204"/>
            </a:endParaRPr>
          </a:p>
          <a:p>
            <a:pPr lvl="1"/>
            <a:endParaRPr lang="en-US" dirty="0">
              <a:cs typeface="Calibri" panose="020F0502020204030204"/>
            </a:endParaRPr>
          </a:p>
          <a:p>
            <a:pPr lvl="1"/>
            <a:endParaRPr lang="en-US" dirty="0">
              <a:cs typeface="Calibri" panose="020F0502020204030204"/>
            </a:endParaRPr>
          </a:p>
          <a:p>
            <a:pPr lvl="1"/>
            <a:endParaRPr lang="en-US" dirty="0">
              <a:cs typeface="Calibri" panose="020F0502020204030204"/>
            </a:endParaRPr>
          </a:p>
          <a:p>
            <a:pPr lvl="1"/>
            <a:endParaRPr lang="en-US" dirty="0">
              <a:cs typeface="Calibri" panose="020F0502020204030204"/>
            </a:endParaRPr>
          </a:p>
          <a:p>
            <a:pPr lvl="1"/>
            <a:endParaRPr lang="en-US" dirty="0">
              <a:cs typeface="Calibri" panose="020F0502020204030204"/>
            </a:endParaRPr>
          </a:p>
          <a:p>
            <a:pPr lvl="1"/>
            <a:r>
              <a:rPr lang="en-US">
                <a:cs typeface="Calibri" panose="020F0502020204030204"/>
              </a:rPr>
              <a:t>Web3j API for Android Studio through the Maven repository</a:t>
            </a:r>
            <a:endParaRPr lang="en-US"/>
          </a:p>
          <a:p>
            <a:endParaRPr lang="en-US" dirty="0">
              <a:cs typeface="Calibri" panose="020F0502020204030204"/>
            </a:endParaRPr>
          </a:p>
        </p:txBody>
      </p:sp>
      <p:pic>
        <p:nvPicPr>
          <p:cNvPr id="8" name="Picture 8" descr="A close up of a sign&#10;&#10;Description generated with high confidence">
            <a:extLst>
              <a:ext uri="{FF2B5EF4-FFF2-40B4-BE49-F238E27FC236}">
                <a16:creationId xmlns:a16="http://schemas.microsoft.com/office/drawing/2014/main" id="{3BC09280-D281-4E31-9775-4D2A615DE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8944" y="2255425"/>
            <a:ext cx="428038" cy="437445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10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C86F50D5-0DDA-42DE-97D7-25F21D144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4161" y="2690447"/>
            <a:ext cx="1458754" cy="301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8169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Learned about what makes up a smart contract</a:t>
            </a:r>
          </a:p>
          <a:p>
            <a:r>
              <a:rPr lang="en-US" dirty="0"/>
              <a:t>Learned about what components are associated with smart contracts</a:t>
            </a:r>
          </a:p>
          <a:p>
            <a:r>
              <a:rPr lang="en-US" dirty="0"/>
              <a:t>Learned how to interact directly with the blockchain</a:t>
            </a:r>
          </a:p>
          <a:p>
            <a:r>
              <a:rPr lang="en-US" dirty="0"/>
              <a:t>Additional documentation on smart contract programming can be found at: </a:t>
            </a:r>
          </a:p>
          <a:p>
            <a:pPr lvl="1"/>
            <a:r>
              <a:rPr lang="en-US" dirty="0">
                <a:hlinkClick r:id="rId3"/>
              </a:rPr>
              <a:t>Solidity Documentation (0.5.7)</a:t>
            </a:r>
            <a:r>
              <a:rPr lang="en-US" dirty="0"/>
              <a:t> (Click to follow the link)</a:t>
            </a:r>
          </a:p>
          <a:p>
            <a:pPr lvl="1"/>
            <a:r>
              <a:rPr lang="en-US" dirty="0"/>
              <a:t>Coursera: Bina Ramamurthy’s course (UB affiliated): </a:t>
            </a:r>
          </a:p>
          <a:p>
            <a:pPr lvl="2"/>
            <a:r>
              <a:rPr lang="en-US" dirty="0" err="1"/>
              <a:t>Blockchain</a:t>
            </a:r>
            <a:r>
              <a:rPr lang="en-US" dirty="0"/>
              <a:t> Basics: </a:t>
            </a:r>
            <a:r>
              <a:rPr lang="en-US" dirty="0">
                <a:hlinkClick r:id="rId4"/>
              </a:rPr>
              <a:t>https://www.coursera.org/learn/blockchain-basics/home/welcome</a:t>
            </a:r>
            <a:endParaRPr lang="en-US" dirty="0"/>
          </a:p>
          <a:p>
            <a:pPr lvl="2"/>
            <a:r>
              <a:rPr lang="en-US" dirty="0"/>
              <a:t>Smart Contract Programing: </a:t>
            </a:r>
            <a:r>
              <a:rPr lang="en-US" dirty="0">
                <a:hlinkClick r:id="rId5"/>
              </a:rPr>
              <a:t>https://www.coursera.org/learn/smarter-contracts/home/welcome</a:t>
            </a:r>
            <a:endParaRPr lang="en-US" dirty="0"/>
          </a:p>
          <a:p>
            <a:pPr lvl="2"/>
            <a:r>
              <a:rPr lang="en-US" dirty="0"/>
              <a:t>Decentralized Apps: </a:t>
            </a:r>
            <a:r>
              <a:rPr lang="en-US" dirty="0">
                <a:hlinkClick r:id="rId6"/>
              </a:rPr>
              <a:t>https://www.coursera.org/learn/decentralized-apps-on-blockchain/home/welcome</a:t>
            </a:r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0768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151C91A-C895-4234-BA55-4CC2C7164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221" y="1754828"/>
            <a:ext cx="2314575" cy="4114800"/>
          </a:xfrm>
          <a:prstGeom prst="rect">
            <a:avLst/>
          </a:prstGeom>
        </p:spPr>
      </p:pic>
      <p:pic>
        <p:nvPicPr>
          <p:cNvPr id="8" name="Picture 8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3042848-6E72-4C9E-A842-DC1A572A3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1133" y="1691931"/>
            <a:ext cx="2314575" cy="411480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EB56C50-811B-4F55-9E82-9338A28B01DD}"/>
              </a:ext>
            </a:extLst>
          </p:cNvPr>
          <p:cNvCxnSpPr/>
          <p:nvPr/>
        </p:nvCxnSpPr>
        <p:spPr>
          <a:xfrm flipV="1">
            <a:off x="3290414" y="4857638"/>
            <a:ext cx="2175488" cy="1247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5141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151C91A-C895-4234-BA55-4CC2C7164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221" y="1754828"/>
            <a:ext cx="2314575" cy="411480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EB56C50-811B-4F55-9E82-9338A28B01DD}"/>
              </a:ext>
            </a:extLst>
          </p:cNvPr>
          <p:cNvCxnSpPr/>
          <p:nvPr/>
        </p:nvCxnSpPr>
        <p:spPr>
          <a:xfrm flipV="1">
            <a:off x="3277045" y="3182130"/>
            <a:ext cx="2175488" cy="1247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7CF4FD9-D0B9-4067-A401-044D2B60A0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186" y="1687986"/>
            <a:ext cx="231457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189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151C91A-C895-4234-BA55-4CC2C7164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221" y="1754828"/>
            <a:ext cx="2314575" cy="411480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EB56C50-811B-4F55-9E82-9338A28B01DD}"/>
              </a:ext>
            </a:extLst>
          </p:cNvPr>
          <p:cNvCxnSpPr/>
          <p:nvPr/>
        </p:nvCxnSpPr>
        <p:spPr>
          <a:xfrm flipV="1">
            <a:off x="3277045" y="4028797"/>
            <a:ext cx="1435769" cy="1247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CEA5E17C-6AEE-469A-B120-E0C234D39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5624" y="1754828"/>
            <a:ext cx="2314575" cy="4114800"/>
          </a:xfrm>
          <a:prstGeom prst="rect">
            <a:avLst/>
          </a:prstGeom>
        </p:spPr>
      </p:pic>
      <p:pic>
        <p:nvPicPr>
          <p:cNvPr id="7" name="Picture 7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93846F3-DD12-41E2-BE69-E27EFA670A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5905" y="1754828"/>
            <a:ext cx="231457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7185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3F07106E-BE4A-4898-8D5A-0C6892A1F1CE}" vid="{B555FD24-71FD-44E0-8E66-A8ABF5ED9E1B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1668</TotalTime>
  <Words>620</Words>
  <Application>Microsoft Office PowerPoint</Application>
  <PresentationFormat>Widescreen</PresentationFormat>
  <Paragraphs>123</Paragraphs>
  <Slides>26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Theme1</vt:lpstr>
      <vt:lpstr>2_Office Theme</vt:lpstr>
      <vt:lpstr>BARTS Smart Contract</vt:lpstr>
      <vt:lpstr>Topics of Discusison </vt:lpstr>
      <vt:lpstr>Recap: BARTS </vt:lpstr>
      <vt:lpstr>Ethereum: Why should you care?  </vt:lpstr>
      <vt:lpstr>What is Ethereum?</vt:lpstr>
      <vt:lpstr>Implementation of Ethereum  </vt:lpstr>
      <vt:lpstr>Implementation of Ethereum Contd…  </vt:lpstr>
      <vt:lpstr>What is Remix and Solidity</vt:lpstr>
      <vt:lpstr>What is a Smart Contract? </vt:lpstr>
      <vt:lpstr>What are the components of a  Smart Contract? </vt:lpstr>
      <vt:lpstr>Variable Types</vt:lpstr>
      <vt:lpstr>Variable Types Continued…</vt:lpstr>
      <vt:lpstr>Ethereum Remix Integrated Development Environment Interface</vt:lpstr>
      <vt:lpstr>PowerPoint Presentation</vt:lpstr>
      <vt:lpstr>PowerPoint Presentation</vt:lpstr>
      <vt:lpstr>PowerPoint Presentation</vt:lpstr>
      <vt:lpstr>PowerPoint Presentation</vt:lpstr>
      <vt:lpstr>Smart Contract Example? </vt:lpstr>
      <vt:lpstr>Live Demo of Smart Contract</vt:lpstr>
      <vt:lpstr>Android Smart Contract Programming</vt:lpstr>
      <vt:lpstr>Android Smart Contract Programming</vt:lpstr>
      <vt:lpstr>Android Programming Environment</vt:lpstr>
      <vt:lpstr>Summary</vt:lpstr>
      <vt:lpstr>DEMO</vt:lpstr>
      <vt:lpstr>DEMO</vt:lpstr>
      <vt:lpstr>DEMO</vt:lpstr>
    </vt:vector>
  </TitlesOfParts>
  <Company>University at Buffalo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BARTS</dc:title>
  <dc:creator>G. Lawrence Sanders</dc:creator>
  <cp:lastModifiedBy>Sean Sanders</cp:lastModifiedBy>
  <cp:revision>333</cp:revision>
  <dcterms:created xsi:type="dcterms:W3CDTF">2018-04-23T13:01:23Z</dcterms:created>
  <dcterms:modified xsi:type="dcterms:W3CDTF">2020-01-03T00:09:39Z</dcterms:modified>
</cp:coreProperties>
</file>