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Lst>
  <p:notesMasterIdLst>
    <p:notesMasterId r:id="rId68"/>
  </p:notesMasterIdLst>
  <p:sldIdLst>
    <p:sldId id="256" r:id="rId8"/>
    <p:sldId id="368" r:id="rId9"/>
    <p:sldId id="346" r:id="rId10"/>
    <p:sldId id="364" r:id="rId11"/>
    <p:sldId id="349" r:id="rId12"/>
    <p:sldId id="365" r:id="rId13"/>
    <p:sldId id="366" r:id="rId14"/>
    <p:sldId id="373" r:id="rId15"/>
    <p:sldId id="289" r:id="rId16"/>
    <p:sldId id="258" r:id="rId17"/>
    <p:sldId id="287" r:id="rId18"/>
    <p:sldId id="259" r:id="rId19"/>
    <p:sldId id="265" r:id="rId20"/>
    <p:sldId id="356" r:id="rId21"/>
    <p:sldId id="357" r:id="rId22"/>
    <p:sldId id="358" r:id="rId23"/>
    <p:sldId id="362" r:id="rId24"/>
    <p:sldId id="363" r:id="rId25"/>
    <p:sldId id="359" r:id="rId26"/>
    <p:sldId id="360" r:id="rId27"/>
    <p:sldId id="361" r:id="rId28"/>
    <p:sldId id="348" r:id="rId29"/>
    <p:sldId id="331" r:id="rId30"/>
    <p:sldId id="355" r:id="rId31"/>
    <p:sldId id="342" r:id="rId32"/>
    <p:sldId id="278" r:id="rId33"/>
    <p:sldId id="318" r:id="rId34"/>
    <p:sldId id="314" r:id="rId35"/>
    <p:sldId id="293" r:id="rId36"/>
    <p:sldId id="345" r:id="rId37"/>
    <p:sldId id="312" r:id="rId38"/>
    <p:sldId id="296" r:id="rId39"/>
    <p:sldId id="343" r:id="rId40"/>
    <p:sldId id="294" r:id="rId41"/>
    <p:sldId id="297" r:id="rId42"/>
    <p:sldId id="319" r:id="rId43"/>
    <p:sldId id="320" r:id="rId44"/>
    <p:sldId id="321" r:id="rId45"/>
    <p:sldId id="323" r:id="rId46"/>
    <p:sldId id="324" r:id="rId47"/>
    <p:sldId id="292" r:id="rId48"/>
    <p:sldId id="367" r:id="rId49"/>
    <p:sldId id="372" r:id="rId50"/>
    <p:sldId id="351" r:id="rId51"/>
    <p:sldId id="352" r:id="rId52"/>
    <p:sldId id="353" r:id="rId53"/>
    <p:sldId id="354" r:id="rId54"/>
    <p:sldId id="370" r:id="rId55"/>
    <p:sldId id="371" r:id="rId56"/>
    <p:sldId id="286" r:id="rId57"/>
    <p:sldId id="325" r:id="rId58"/>
    <p:sldId id="326" r:id="rId59"/>
    <p:sldId id="327" r:id="rId60"/>
    <p:sldId id="328" r:id="rId61"/>
    <p:sldId id="329" r:id="rId62"/>
    <p:sldId id="347" r:id="rId63"/>
    <p:sldId id="264" r:id="rId64"/>
    <p:sldId id="315" r:id="rId65"/>
    <p:sldId id="316" r:id="rId66"/>
    <p:sldId id="369"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 Lawrence Sanders" initials="GLS" lastIdx="1" clrIdx="0">
    <p:extLst>
      <p:ext uri="{19B8F6BF-5375-455C-9EA6-DF929625EA0E}">
        <p15:presenceInfo xmlns:p15="http://schemas.microsoft.com/office/powerpoint/2012/main" userId="a3660eed58d91e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1A3"/>
    <a:srgbClr val="BDAFA2"/>
    <a:srgbClr val="C5B7AA"/>
    <a:srgbClr val="33CC33"/>
    <a:srgbClr val="0000FF"/>
    <a:srgbClr val="FF00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9" autoAdjust="0"/>
    <p:restoredTop sz="92589" autoAdjust="0"/>
  </p:normalViewPr>
  <p:slideViewPr>
    <p:cSldViewPr snapToGrid="0">
      <p:cViewPr varScale="1">
        <p:scale>
          <a:sx n="52" d="100"/>
          <a:sy n="52" d="100"/>
        </p:scale>
        <p:origin x="840" y="38"/>
      </p:cViewPr>
      <p:guideLst/>
    </p:cSldViewPr>
  </p:slideViewPr>
  <p:outlineViewPr>
    <p:cViewPr>
      <p:scale>
        <a:sx n="33" d="100"/>
        <a:sy n="33" d="100"/>
      </p:scale>
      <p:origin x="0" y="-942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7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2-24T09:54:09.654" idx="1">
    <p:pos x="10" y="10"/>
    <p:text/>
    <p:extLst>
      <p:ext uri="{C676402C-5697-4E1C-873F-D02D1690AC5C}">
        <p15:threadingInfo xmlns:p15="http://schemas.microsoft.com/office/powerpoint/2012/main" timeZoneBias="300"/>
      </p:ext>
    </p:extLst>
  </p:cm>
</p:cmLst>
</file>

<file path=ppt/drawings/_rels/vmlDrawing1.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DA26B9-C30C-40D8-9867-3C6CB64C0E18}" type="datetimeFigureOut">
              <a:rPr lang="en-US" smtClean="0"/>
              <a:t>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C3542-FE5A-40ED-95D4-8ACA3F23CAA9}" type="slidenum">
              <a:rPr lang="en-US" smtClean="0"/>
              <a:t>‹#›</a:t>
            </a:fld>
            <a:endParaRPr lang="en-US"/>
          </a:p>
        </p:txBody>
      </p:sp>
    </p:spTree>
    <p:extLst>
      <p:ext uri="{BB962C8B-B14F-4D97-AF65-F5344CB8AC3E}">
        <p14:creationId xmlns:p14="http://schemas.microsoft.com/office/powerpoint/2010/main" val="789633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ladies and gentlemen.</a:t>
            </a:r>
            <a:r>
              <a:rPr lang="en-US" baseline="0" dirty="0" smtClean="0"/>
              <a:t> My name is Sean Sanders.</a:t>
            </a:r>
          </a:p>
          <a:p>
            <a:r>
              <a:rPr lang="en-US" baseline="0" dirty="0" smtClean="0"/>
              <a:t>Today I want to talk to you about a </a:t>
            </a:r>
            <a:r>
              <a:rPr lang="en-US" baseline="0" dirty="0" err="1" smtClean="0"/>
              <a:t>blockchain</a:t>
            </a:r>
            <a:r>
              <a:rPr lang="en-US" baseline="0" dirty="0" smtClean="0"/>
              <a:t> art simulation that will be demonstrating how  </a:t>
            </a:r>
            <a:r>
              <a:rPr lang="en-US" baseline="0" dirty="0" err="1" smtClean="0"/>
              <a:t>blockchain</a:t>
            </a:r>
            <a:r>
              <a:rPr lang="en-US" baseline="0" dirty="0" smtClean="0"/>
              <a:t> works. </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1</a:t>
            </a:fld>
            <a:endParaRPr lang="en-US"/>
          </a:p>
        </p:txBody>
      </p:sp>
    </p:spTree>
    <p:extLst>
      <p:ext uri="{BB962C8B-B14F-4D97-AF65-F5344CB8AC3E}">
        <p14:creationId xmlns:p14="http://schemas.microsoft.com/office/powerpoint/2010/main" val="3479784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ladies and gentlemen.</a:t>
            </a:r>
            <a:r>
              <a:rPr lang="en-US" baseline="0" dirty="0" smtClean="0"/>
              <a:t> My name is Sean Sanders.</a:t>
            </a:r>
          </a:p>
          <a:p>
            <a:r>
              <a:rPr lang="en-US" baseline="0" dirty="0" smtClean="0"/>
              <a:t>Today I want to talk to you about a </a:t>
            </a:r>
            <a:r>
              <a:rPr lang="en-US" baseline="0" dirty="0" err="1" smtClean="0"/>
              <a:t>blockchain</a:t>
            </a:r>
            <a:r>
              <a:rPr lang="en-US" baseline="0" dirty="0" smtClean="0"/>
              <a:t> art simulation that will be demonstrating how  </a:t>
            </a:r>
            <a:r>
              <a:rPr lang="en-US" baseline="0" dirty="0" err="1" smtClean="0"/>
              <a:t>blockchain</a:t>
            </a:r>
            <a:r>
              <a:rPr lang="en-US" baseline="0" dirty="0" smtClean="0"/>
              <a:t> works. </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3</a:t>
            </a:fld>
            <a:endParaRPr lang="en-US"/>
          </a:p>
        </p:txBody>
      </p:sp>
    </p:spTree>
    <p:extLst>
      <p:ext uri="{BB962C8B-B14F-4D97-AF65-F5344CB8AC3E}">
        <p14:creationId xmlns:p14="http://schemas.microsoft.com/office/powerpoint/2010/main" val="3308154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Arthur </a:t>
            </a:r>
            <a:r>
              <a:rPr lang="en-US" dirty="0" err="1" smtClean="0"/>
              <a:t>Carvalho</a:t>
            </a:r>
            <a:r>
              <a:rPr lang="en-US" dirty="0" smtClean="0"/>
              <a:t> Miami</a:t>
            </a:r>
            <a:r>
              <a:rPr lang="en-US" baseline="0" dirty="0" smtClean="0"/>
              <a:t> University A Gentle Introduction to </a:t>
            </a:r>
            <a:r>
              <a:rPr lang="en-US" baseline="0" dirty="0" err="1" smtClean="0"/>
              <a:t>Ethereum</a:t>
            </a:r>
            <a:r>
              <a:rPr lang="en-US" baseline="0" dirty="0" smtClean="0"/>
              <a:t> and Smart Contracts</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6</a:t>
            </a:fld>
            <a:endParaRPr lang="en-US"/>
          </a:p>
        </p:txBody>
      </p:sp>
    </p:spTree>
    <p:extLst>
      <p:ext uri="{BB962C8B-B14F-4D97-AF65-F5344CB8AC3E}">
        <p14:creationId xmlns:p14="http://schemas.microsoft.com/office/powerpoint/2010/main" val="3435038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Satoshi </a:t>
            </a:r>
            <a:r>
              <a:rPr lang="en-US" dirty="0" err="1" smtClean="0"/>
              <a:t>Nakamoto</a:t>
            </a:r>
            <a:r>
              <a:rPr lang="en-US" dirty="0" smtClean="0"/>
              <a:t> was the </a:t>
            </a:r>
            <a:r>
              <a:rPr lang="en-US" dirty="0" err="1" smtClean="0"/>
              <a:t>initital</a:t>
            </a:r>
            <a:r>
              <a:rPr lang="en-US" dirty="0" smtClean="0"/>
              <a:t> developer behind Bitcoin.</a:t>
            </a:r>
            <a:r>
              <a:rPr lang="en-US" baseline="0" dirty="0"/>
              <a:t> </a:t>
            </a:r>
            <a:r>
              <a:rPr lang="en-US" baseline="0" dirty="0" smtClean="0"/>
              <a:t>No one knows who Satoshi </a:t>
            </a:r>
            <a:r>
              <a:rPr lang="en-US" baseline="0" dirty="0" err="1" smtClean="0"/>
              <a:t>Nakamoto</a:t>
            </a:r>
            <a:r>
              <a:rPr lang="en-US" baseline="0" dirty="0" smtClean="0"/>
              <a:t> is.</a:t>
            </a:r>
          </a:p>
          <a:p>
            <a:r>
              <a:rPr lang="en-US" baseline="0" dirty="0" err="1" smtClean="0"/>
              <a:t>Blockchain</a:t>
            </a:r>
            <a:r>
              <a:rPr lang="en-US" baseline="0" dirty="0" smtClean="0"/>
              <a:t> is a technology in which the </a:t>
            </a:r>
            <a:r>
              <a:rPr lang="en-US" baseline="0" dirty="0" err="1" smtClean="0"/>
              <a:t>blockchain</a:t>
            </a:r>
            <a:r>
              <a:rPr lang="en-US" baseline="0" dirty="0" smtClean="0"/>
              <a:t> is managed autonomously. The </a:t>
            </a:r>
            <a:r>
              <a:rPr lang="en-US" baseline="0" dirty="0" err="1" smtClean="0"/>
              <a:t>blockchain</a:t>
            </a:r>
            <a:r>
              <a:rPr lang="en-US" baseline="0" dirty="0" smtClean="0"/>
              <a:t> utilizes a peer to peer network of miners. </a:t>
            </a:r>
          </a:p>
          <a:p>
            <a:endParaRPr lang="en-US" baseline="0" dirty="0" smtClean="0"/>
          </a:p>
          <a:p>
            <a:r>
              <a:rPr lang="en-US" baseline="0" dirty="0" smtClean="0"/>
              <a:t>Miners are the key behind allowing transactions to be added to the </a:t>
            </a:r>
            <a:r>
              <a:rPr lang="en-US" baseline="0" dirty="0" err="1" smtClean="0"/>
              <a:t>blockchain</a:t>
            </a:r>
            <a:r>
              <a:rPr lang="en-US" baseline="0" dirty="0" smtClean="0"/>
              <a:t>. Each transaction requires a fee to be paid to the miners for their work.</a:t>
            </a:r>
          </a:p>
          <a:p>
            <a:endParaRPr lang="en-US" dirty="0" smtClean="0"/>
          </a:p>
        </p:txBody>
      </p:sp>
      <p:sp>
        <p:nvSpPr>
          <p:cNvPr id="4" name="Slide Number Placeholder 3"/>
          <p:cNvSpPr>
            <a:spLocks noGrp="1"/>
          </p:cNvSpPr>
          <p:nvPr>
            <p:ph type="sldNum" sz="quarter" idx="10"/>
          </p:nvPr>
        </p:nvSpPr>
        <p:spPr/>
        <p:txBody>
          <a:bodyPr/>
          <a:lstStyle/>
          <a:p>
            <a:fld id="{1768CFB9-1B44-453B-84F7-102AAA0EDCD1}" type="slidenum">
              <a:rPr lang="en-US" smtClean="0"/>
              <a:t>10</a:t>
            </a:fld>
            <a:endParaRPr lang="en-US"/>
          </a:p>
        </p:txBody>
      </p:sp>
    </p:spTree>
    <p:extLst>
      <p:ext uri="{BB962C8B-B14F-4D97-AF65-F5344CB8AC3E}">
        <p14:creationId xmlns:p14="http://schemas.microsoft.com/office/powerpoint/2010/main" val="3542067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original first transaction made in the first ever created </a:t>
            </a:r>
            <a:r>
              <a:rPr lang="en-US" dirty="0" err="1" smtClean="0"/>
              <a:t>blockchain</a:t>
            </a:r>
            <a:r>
              <a:rPr lang="en-US" baseline="0" dirty="0" smtClean="0"/>
              <a:t> was to buy pizza. This was probably one of the most expensive pizzas ever bought.</a:t>
            </a:r>
          </a:p>
          <a:p>
            <a:r>
              <a:rPr lang="en-US" baseline="0" dirty="0" smtClean="0"/>
              <a:t>The </a:t>
            </a:r>
            <a:r>
              <a:rPr lang="en-US" baseline="0" dirty="0" err="1" smtClean="0"/>
              <a:t>blockchain</a:t>
            </a:r>
            <a:r>
              <a:rPr lang="en-US" baseline="0" dirty="0" smtClean="0"/>
              <a:t> can be used in Stores to allow people to buy goods by using Bitcoin or some other cryptocurrency.</a:t>
            </a:r>
          </a:p>
          <a:p>
            <a:r>
              <a:rPr lang="en-US" baseline="0" dirty="0" smtClean="0"/>
              <a:t>In supply chain you could pay for transportation or for rides on your local transportation system.</a:t>
            </a:r>
          </a:p>
          <a:p>
            <a:endParaRPr lang="en-US" baseline="0" dirty="0" smtClean="0"/>
          </a:p>
          <a:p>
            <a:r>
              <a:rPr lang="en-US" baseline="0" dirty="0" smtClean="0"/>
              <a:t>In healthcare you could track patient information such as Dubai who is utilizing the </a:t>
            </a:r>
            <a:r>
              <a:rPr lang="en-US" baseline="0" dirty="0" err="1" smtClean="0"/>
              <a:t>blockchain</a:t>
            </a:r>
            <a:r>
              <a:rPr lang="en-US" baseline="0" dirty="0" smtClean="0"/>
              <a:t> for their healthcare system.</a:t>
            </a:r>
          </a:p>
          <a:p>
            <a:endParaRPr lang="en-US" baseline="0" dirty="0" smtClean="0"/>
          </a:p>
          <a:p>
            <a:r>
              <a:rPr lang="en-US" baseline="0" dirty="0" smtClean="0"/>
              <a:t>ETC…</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11</a:t>
            </a:fld>
            <a:endParaRPr lang="en-US"/>
          </a:p>
        </p:txBody>
      </p:sp>
    </p:spTree>
    <p:extLst>
      <p:ext uri="{BB962C8B-B14F-4D97-AF65-F5344CB8AC3E}">
        <p14:creationId xmlns:p14="http://schemas.microsoft.com/office/powerpoint/2010/main" val="209295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key benefits behind </a:t>
            </a:r>
            <a:r>
              <a:rPr lang="en-US" baseline="0" dirty="0" err="1" smtClean="0"/>
              <a:t>blockchain</a:t>
            </a:r>
            <a:r>
              <a:rPr lang="en-US" baseline="0" dirty="0" smtClean="0"/>
              <a:t>.</a:t>
            </a:r>
          </a:p>
          <a:p>
            <a:endParaRPr lang="en-US" baseline="0" dirty="0" smtClean="0"/>
          </a:p>
          <a:p>
            <a:pPr marL="514350" indent="-514350">
              <a:buFont typeface="+mj-lt"/>
              <a:buAutoNum type="arabicPeriod"/>
            </a:pPr>
            <a:r>
              <a:rPr lang="en-US" dirty="0" smtClean="0"/>
              <a:t>Eliminates the middle person or third party.</a:t>
            </a:r>
          </a:p>
          <a:p>
            <a:pPr marL="514350" indent="-514350">
              <a:buFont typeface="+mj-lt"/>
              <a:buAutoNum type="arabicPeriod"/>
            </a:pPr>
            <a:r>
              <a:rPr lang="en-US" dirty="0" smtClean="0"/>
              <a:t>Solves the double spending issue.</a:t>
            </a:r>
          </a:p>
          <a:p>
            <a:pPr marL="514350" indent="-514350">
              <a:buFont typeface="+mj-lt"/>
              <a:buAutoNum type="arabicPeriod"/>
            </a:pPr>
            <a:r>
              <a:rPr lang="en-US" dirty="0" smtClean="0"/>
              <a:t>Creates an immutable ledger that cannot be modified.</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1768CFB9-1B44-453B-84F7-102AAA0EDCD1}" type="slidenum">
              <a:rPr lang="en-US" smtClean="0"/>
              <a:t>12</a:t>
            </a:fld>
            <a:endParaRPr lang="en-US"/>
          </a:p>
        </p:txBody>
      </p:sp>
    </p:spTree>
    <p:extLst>
      <p:ext uri="{BB962C8B-B14F-4D97-AF65-F5344CB8AC3E}">
        <p14:creationId xmlns:p14="http://schemas.microsoft.com/office/powerpoint/2010/main" val="1911426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Hashing and mining are important to understand in relation to the</a:t>
            </a:r>
            <a:r>
              <a:rPr lang="en-US" baseline="0" dirty="0" smtClean="0"/>
              <a:t> </a:t>
            </a:r>
            <a:r>
              <a:rPr lang="en-US" baseline="0" dirty="0" err="1" smtClean="0"/>
              <a:t>blockchain</a:t>
            </a:r>
            <a:r>
              <a:rPr lang="en-US" baseline="0" dirty="0" smtClean="0"/>
              <a:t>. </a:t>
            </a:r>
          </a:p>
          <a:p>
            <a:r>
              <a:rPr lang="en-US" baseline="0" dirty="0" smtClean="0"/>
              <a:t>Hashing algorithms are utilized in order to verify the digital currency transactions and allows them to be distributed to the ledger.</a:t>
            </a:r>
          </a:p>
          <a:p>
            <a:endParaRPr lang="en-US" baseline="0" dirty="0" smtClean="0"/>
          </a:p>
          <a:p>
            <a:r>
              <a:rPr lang="en-US" baseline="0" dirty="0" smtClean="0"/>
              <a:t>You might ask why hashing is used? It is used as a mechanism that allows for a digital signature and provides authenticity. In addition, it reduces malicious behavior.</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13</a:t>
            </a:fld>
            <a:endParaRPr lang="en-US"/>
          </a:p>
        </p:txBody>
      </p:sp>
    </p:spTree>
    <p:extLst>
      <p:ext uri="{BB962C8B-B14F-4D97-AF65-F5344CB8AC3E}">
        <p14:creationId xmlns:p14="http://schemas.microsoft.com/office/powerpoint/2010/main" val="2596305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14</a:t>
            </a:fld>
            <a:endParaRPr lang="en-US"/>
          </a:p>
        </p:txBody>
      </p:sp>
    </p:spTree>
    <p:extLst>
      <p:ext uri="{BB962C8B-B14F-4D97-AF65-F5344CB8AC3E}">
        <p14:creationId xmlns:p14="http://schemas.microsoft.com/office/powerpoint/2010/main" val="901226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strike="sngStrike" dirty="0"/>
              <a:t>is where we want to </a:t>
            </a:r>
            <a:r>
              <a:rPr lang="en-US" dirty="0"/>
              <a:t>discuss how the hash functions works</a:t>
            </a:r>
            <a:r>
              <a:rPr lang="en-US" dirty="0">
                <a:solidFill>
                  <a:srgbClr val="FF0000"/>
                </a:solidFill>
              </a:rPr>
              <a:t>: </a:t>
            </a:r>
            <a:r>
              <a:rPr lang="en-US" dirty="0"/>
              <a:t>the text “Hello World“ is converted</a:t>
            </a:r>
            <a:r>
              <a:rPr lang="en-US" baseline="0" dirty="0"/>
              <a:t> into a hash value after it passes through the hash function SHA1.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68CFB9-1B44-453B-84F7-102AAA0EDC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08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91305-6629-4D67-88DF-2E1C5B65AC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911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91305-6629-4D67-88DF-2E1C5B65AC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503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91305-6629-4D67-88DF-2E1C5B65AC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949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Barts</a:t>
            </a:r>
            <a:r>
              <a:rPr lang="en-US" dirty="0" smtClean="0"/>
              <a:t> players.</a:t>
            </a:r>
          </a:p>
          <a:p>
            <a:pPr marL="285750" indent="-285750">
              <a:buFont typeface="Arial" panose="020B0604020202020204" pitchFamily="34" charset="0"/>
              <a:buChar char="•"/>
            </a:pPr>
            <a:r>
              <a:rPr lang="en-US" sz="1200" dirty="0" smtClean="0">
                <a:solidFill>
                  <a:srgbClr val="FF6600"/>
                </a:solidFill>
              </a:rPr>
              <a:t>Coordinator or instructor</a:t>
            </a:r>
          </a:p>
          <a:p>
            <a:pPr marL="285750" indent="-285750">
              <a:buFont typeface="Arial" panose="020B0604020202020204" pitchFamily="34" charset="0"/>
              <a:buChar char="•"/>
            </a:pPr>
            <a:r>
              <a:rPr lang="en-US" sz="1200" dirty="0" smtClean="0">
                <a:solidFill>
                  <a:srgbClr val="00B050"/>
                </a:solidFill>
              </a:rPr>
              <a:t>3 Artists</a:t>
            </a:r>
          </a:p>
          <a:p>
            <a:pPr marL="285750" indent="-285750">
              <a:buFont typeface="Arial" panose="020B0604020202020204" pitchFamily="34" charset="0"/>
              <a:buChar char="•"/>
            </a:pPr>
            <a:r>
              <a:rPr lang="en-US" sz="1200" dirty="0" smtClean="0">
                <a:solidFill>
                  <a:schemeClr val="accent1"/>
                </a:solidFill>
              </a:rPr>
              <a:t>3 Gallery Owners</a:t>
            </a:r>
          </a:p>
          <a:p>
            <a:pPr marL="285750" indent="-285750">
              <a:buFont typeface="Arial" panose="020B0604020202020204" pitchFamily="34" charset="0"/>
              <a:buChar char="•"/>
            </a:pPr>
            <a:r>
              <a:rPr lang="en-US" sz="1200" dirty="0" smtClean="0">
                <a:solidFill>
                  <a:srgbClr val="FF00FF"/>
                </a:solidFill>
              </a:rPr>
              <a:t>3 Mining Pools with at least two  miners in each pool. One of the miners will be the spokesperson for the mining pool.</a:t>
            </a:r>
          </a:p>
          <a:p>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26</a:t>
            </a:fld>
            <a:endParaRPr lang="en-US"/>
          </a:p>
        </p:txBody>
      </p:sp>
    </p:spTree>
    <p:extLst>
      <p:ext uri="{BB962C8B-B14F-4D97-AF65-F5344CB8AC3E}">
        <p14:creationId xmlns:p14="http://schemas.microsoft.com/office/powerpoint/2010/main" val="92944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56</a:t>
            </a:fld>
            <a:endParaRPr lang="en-US"/>
          </a:p>
        </p:txBody>
      </p:sp>
    </p:spTree>
    <p:extLst>
      <p:ext uri="{BB962C8B-B14F-4D97-AF65-F5344CB8AC3E}">
        <p14:creationId xmlns:p14="http://schemas.microsoft.com/office/powerpoint/2010/main" val="3490690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quick example of the mining process.</a:t>
            </a:r>
          </a:p>
          <a:p>
            <a:pPr marL="228600" indent="-228600">
              <a:buAutoNum type="arabicParenR"/>
            </a:pPr>
            <a:r>
              <a:rPr lang="en-US" baseline="0" dirty="0" smtClean="0"/>
              <a:t>We have a transaction pool queue. One transaction at a time is then broadcast to the miner.</a:t>
            </a:r>
          </a:p>
          <a:p>
            <a:pPr marL="228600" indent="-228600">
              <a:buAutoNum type="arabicParenR"/>
            </a:pPr>
            <a:r>
              <a:rPr lang="en-US" baseline="0" dirty="0" smtClean="0"/>
              <a:t>The miner checks to see if the sender has enough Bitcoins in their wallet which is stored as part of the block chain ledger.</a:t>
            </a:r>
          </a:p>
          <a:p>
            <a:pPr marL="228600" indent="-228600">
              <a:buAutoNum type="arabicParenR"/>
            </a:pPr>
            <a:r>
              <a:rPr lang="en-US" baseline="0" dirty="0" smtClean="0"/>
              <a:t>If the sender has enough Bitcoins in their wallet the miner then assembles the valid bitcoin transaction into a block.</a:t>
            </a:r>
          </a:p>
          <a:p>
            <a:pPr marL="228600" indent="-228600">
              <a:buAutoNum type="arabicParenR"/>
            </a:pPr>
            <a:r>
              <a:rPr lang="en-US" baseline="0" dirty="0" smtClean="0"/>
              <a:t>The miner then searches for a hash that has the right number of leading zeros.</a:t>
            </a:r>
          </a:p>
          <a:p>
            <a:pPr marL="228600" indent="-228600">
              <a:buAutoNum type="arabicParenR"/>
            </a:pPr>
            <a:r>
              <a:rPr lang="en-US" baseline="0" dirty="0" smtClean="0"/>
              <a:t>Next, the miner broadcasts to all other miners the transaction information and the correct nonce it found.</a:t>
            </a:r>
          </a:p>
          <a:p>
            <a:pPr marL="228600" indent="-228600">
              <a:buAutoNum type="arabicParenR"/>
            </a:pPr>
            <a:r>
              <a:rPr lang="en-US" baseline="0" dirty="0" smtClean="0"/>
              <a:t>The miners then check this and if validated add the transaction to the block.</a:t>
            </a:r>
            <a:endParaRPr lang="en-US" dirty="0"/>
          </a:p>
        </p:txBody>
      </p:sp>
      <p:sp>
        <p:nvSpPr>
          <p:cNvPr id="4" name="Slide Number Placeholder 3"/>
          <p:cNvSpPr>
            <a:spLocks noGrp="1"/>
          </p:cNvSpPr>
          <p:nvPr>
            <p:ph type="sldNum" sz="quarter" idx="10"/>
          </p:nvPr>
        </p:nvSpPr>
        <p:spPr/>
        <p:txBody>
          <a:bodyPr/>
          <a:lstStyle/>
          <a:p>
            <a:fld id="{ACDC3542-FE5A-40ED-95D4-8ACA3F23CAA9}" type="slidenum">
              <a:rPr lang="en-US" smtClean="0"/>
              <a:t>57</a:t>
            </a:fld>
            <a:endParaRPr lang="en-US"/>
          </a:p>
        </p:txBody>
      </p:sp>
    </p:spTree>
    <p:extLst>
      <p:ext uri="{BB962C8B-B14F-4D97-AF65-F5344CB8AC3E}">
        <p14:creationId xmlns:p14="http://schemas.microsoft.com/office/powerpoint/2010/main" val="3148003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A70B43-7FC5-4A12-8044-E896DAAC948A}"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574227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0B43-7FC5-4A12-8044-E896DAAC948A}"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12268223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4" name="Date Placeholder 3"/>
          <p:cNvSpPr>
            <a:spLocks noGrp="1"/>
          </p:cNvSpPr>
          <p:nvPr>
            <p:ph type="dt" sz="half" idx="10"/>
          </p:nvPr>
        </p:nvSpPr>
        <p:spPr/>
        <p:txBody>
          <a:bodyPr/>
          <a:lstStyle/>
          <a:p>
            <a:fld id="{FCA70B43-7FC5-4A12-8044-E896DAAC948A}"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5048300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A70B43-7FC5-4A12-8044-E896DAAC948A}" type="datetimeFigureOut">
              <a:rPr lang="en-US" smtClean="0"/>
              <a:t>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133732866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A70B43-7FC5-4A12-8044-E896DAAC948A}" type="datetimeFigureOut">
              <a:rPr lang="en-US" smtClean="0"/>
              <a:t>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406160358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FCA70B43-7FC5-4A12-8044-E896DAAC948A}" type="datetimeFigureOut">
              <a:rPr lang="en-US" smtClean="0"/>
              <a:t>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20604003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FCA70B43-7FC5-4A12-8044-E896DAAC948A}" type="datetimeFigureOut">
              <a:rPr lang="en-US" smtClean="0"/>
              <a:t>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26961802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CA70B43-7FC5-4A12-8044-E896DAAC948A}" type="datetimeFigureOut">
              <a:rPr lang="en-US" smtClean="0"/>
              <a:t>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14143178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CA70B43-7FC5-4A12-8044-E896DAAC948A}" type="datetimeFigureOut">
              <a:rPr lang="en-US" smtClean="0"/>
              <a:t>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8198057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0B43-7FC5-4A12-8044-E896DAAC948A}"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298825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0B43-7FC5-4A12-8044-E896DAAC948A}"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211C7-9387-42D6-AD0B-8632E639EC27}" type="slidenum">
              <a:rPr lang="en-US" smtClean="0"/>
              <a:t>‹#›</a:t>
            </a:fld>
            <a:endParaRPr lang="en-US"/>
          </a:p>
        </p:txBody>
      </p:sp>
    </p:spTree>
    <p:extLst>
      <p:ext uri="{BB962C8B-B14F-4D97-AF65-F5344CB8AC3E}">
        <p14:creationId xmlns:p14="http://schemas.microsoft.com/office/powerpoint/2010/main" val="303730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EA4A-900D-164B-BA37-FD9412D1BAD2}"/>
              </a:ext>
            </a:extLst>
          </p:cNvPr>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a16="http://schemas.microsoft.com/office/drawing/2014/main" id="{9F54F069-F4AD-EE44-953E-7381C9F62B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a16="http://schemas.microsoft.com/office/drawing/2014/main" id="{4918C978-3D9E-B54B-9FBB-844599EB3F6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08DCA96-29FC-5746-B661-0205A98C32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2F1E017-777C-DC49-B008-4B539130FE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26236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9FE1-D34C-F04E-963E-38CD81E47EF2}"/>
              </a:ext>
            </a:extLst>
          </p:cNvPr>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a:extLst>
              <a:ext uri="{FF2B5EF4-FFF2-40B4-BE49-F238E27FC236}">
                <a16:creationId xmlns:a16="http://schemas.microsoft.com/office/drawing/2014/main" id="{17C546B1-878C-EB40-9CAA-D14C74645AE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1FE53D2A-E942-7642-B652-657EF9944A7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DEBD3E1-4358-B941-ADE4-081D080E293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ECA84AC-F15D-ED47-9936-059B078442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71556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79A6-9A9A-F34F-B283-F501807F91B2}"/>
              </a:ext>
            </a:extLst>
          </p:cNvPr>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id="{C251790F-7CE4-104B-9EE2-77DB6B564E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a:extLst>
              <a:ext uri="{FF2B5EF4-FFF2-40B4-BE49-F238E27FC236}">
                <a16:creationId xmlns:a16="http://schemas.microsoft.com/office/drawing/2014/main" id="{769AC199-CD03-8548-A99C-46F1E9EDE4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A26774B-A947-F64C-8888-EBE8D1C9C36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0A53316-7130-AC41-91C9-43259D267C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0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BB3B8-FB0C-A64A-A369-51BFA3BCA621}"/>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4EB0F0FE-84DE-4746-A313-30C680BE8C7C}"/>
              </a:ext>
            </a:extLst>
          </p:cNvPr>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a16="http://schemas.microsoft.com/office/drawing/2014/main" id="{3B4657B6-AF5E-A445-B536-BE81A4424DDA}"/>
              </a:ext>
            </a:extLst>
          </p:cNvPr>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a16="http://schemas.microsoft.com/office/drawing/2014/main" id="{3AE1C700-791E-9342-8C47-C0392674A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E73C68F-231C-3941-84B5-5B767DA5DD0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2C97A05-6B06-A140-AAA3-DE40703708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05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E6FA-D446-9041-88DA-030038EBD96E}"/>
              </a:ext>
            </a:extLst>
          </p:cNvPr>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id="{FE8837BF-65E7-E140-8D9C-80A2B4690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a:extLst>
              <a:ext uri="{FF2B5EF4-FFF2-40B4-BE49-F238E27FC236}">
                <a16:creationId xmlns:a16="http://schemas.microsoft.com/office/drawing/2014/main" id="{746EB4F8-9A79-6947-9FC5-E60F4C93B501}"/>
              </a:ext>
            </a:extLst>
          </p:cNvPr>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a:extLst>
              <a:ext uri="{FF2B5EF4-FFF2-40B4-BE49-F238E27FC236}">
                <a16:creationId xmlns:a16="http://schemas.microsoft.com/office/drawing/2014/main" id="{4ABD699A-A707-AB42-9084-AF8B4E8F61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a:extLst>
              <a:ext uri="{FF2B5EF4-FFF2-40B4-BE49-F238E27FC236}">
                <a16:creationId xmlns:a16="http://schemas.microsoft.com/office/drawing/2014/main" id="{3A810693-5616-ED41-9ED8-CB0FF82E2B65}"/>
              </a:ext>
            </a:extLst>
          </p:cNvPr>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a:extLst>
              <a:ext uri="{FF2B5EF4-FFF2-40B4-BE49-F238E27FC236}">
                <a16:creationId xmlns:a16="http://schemas.microsoft.com/office/drawing/2014/main" id="{44C10818-D971-FA4D-BBDE-C3A21635A2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41D3274-486C-AA48-8E4D-B89C2BC68CB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B21DF5B-72C6-0147-AF5B-F02914F0FF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847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7D97C-2616-B045-B79C-0943422F44A2}"/>
              </a:ext>
            </a:extLst>
          </p:cNvPr>
          <p:cNvSpPr>
            <a:spLocks noGrp="1"/>
          </p:cNvSpPr>
          <p:nvPr>
            <p:ph type="title"/>
          </p:nvPr>
        </p:nvSpPr>
        <p:spPr/>
        <p:txBody>
          <a:bodyPr/>
          <a:lstStyle/>
          <a:p>
            <a:r>
              <a:rPr lang="en-US" smtClean="0"/>
              <a:t>Click to edit Master title style</a:t>
            </a:r>
            <a:endParaRPr lang="en-US"/>
          </a:p>
        </p:txBody>
      </p:sp>
      <p:sp>
        <p:nvSpPr>
          <p:cNvPr id="3" name="Date Placeholder 2">
            <a:extLst>
              <a:ext uri="{FF2B5EF4-FFF2-40B4-BE49-F238E27FC236}">
                <a16:creationId xmlns:a16="http://schemas.microsoft.com/office/drawing/2014/main" id="{70FB7B4B-82E4-974D-84D2-E21E4BC429A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2B9DB139-56FA-1144-93E9-74B7894512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5A3AE02-37BB-8B4C-B992-E26ED0D0A2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441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032CDB-A5CC-884A-BA51-67724F802E1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26DABD1D-594D-1940-B3B8-54C64C8373D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572B2A5-171D-AC48-B8C6-422378B89F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435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8049-298C-F44B-902B-5274AD7CDE17}"/>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B1579D8F-4C0B-624D-B8CC-5B7BA7B5F7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a:extLst>
              <a:ext uri="{FF2B5EF4-FFF2-40B4-BE49-F238E27FC236}">
                <a16:creationId xmlns:a16="http://schemas.microsoft.com/office/drawing/2014/main" id="{44E44AC5-D929-B147-9A15-0D7FBB517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AFE6103B-D2A7-DD4A-8487-790F68218F3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0B9A156-04C9-3342-905B-F03A0C29CA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7445ECE-6638-5844-8DB7-0193737844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459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3914D-5C23-2E4C-A172-2D3F5FAEE796}"/>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a:extLst>
              <a:ext uri="{FF2B5EF4-FFF2-40B4-BE49-F238E27FC236}">
                <a16:creationId xmlns:a16="http://schemas.microsoft.com/office/drawing/2014/main" id="{78DB7577-771D-9B4B-A4AA-02BF28CC72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a:extLst>
              <a:ext uri="{FF2B5EF4-FFF2-40B4-BE49-F238E27FC236}">
                <a16:creationId xmlns:a16="http://schemas.microsoft.com/office/drawing/2014/main" id="{0357B07E-E0B8-0F4C-917E-1C72B8836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F002E3EE-9E4B-1A4D-924E-5B3A565CFB3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070B1F2-E784-6646-977F-B04FD366BCF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BC130CC-1EAE-EF45-8C31-A526768706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648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E94A-0EF4-A54A-8350-151DB154BE26}"/>
              </a:ext>
            </a:extLst>
          </p:cNvPr>
          <p:cNvSpPr>
            <a:spLocks noGrp="1"/>
          </p:cNvSpPr>
          <p:nvPr>
            <p:ph type="title"/>
          </p:nvPr>
        </p:nvSpPr>
        <p:spPr/>
        <p:txBody>
          <a:bodyPr/>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id="{FA4D72F7-80F1-A747-AD5C-A76E8ED5D396}"/>
              </a:ext>
            </a:extLst>
          </p:cNvPr>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6F5B30DF-394D-C245-875E-4A4FF902DF5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78F805D-7FE5-CA4F-939E-3E5C74C1BE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5047B2C-FC30-7447-A4FD-CFAB913F2E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531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D6A23-49BE-1E48-91C5-D358939805E6}"/>
              </a:ext>
            </a:extLst>
          </p:cNvPr>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id="{17F62E23-7717-654B-B1A7-D1014987CF46}"/>
              </a:ext>
            </a:extLst>
          </p:cNvPr>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D88A8ECC-AC20-FD41-9DE8-78E2DD1B3B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8FA3C33-2CED-574C-9CF9-DDC189C480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5283FE-A3A1-2F47-ADF1-DBEDAB9C53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892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797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90742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33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6658990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65600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5128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856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928287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6312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0025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1784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10303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031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1102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5297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4807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938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7947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906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3344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3762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8662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8385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88465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2701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027573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5670285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967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1149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1229050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9114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5797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0239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9409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9869252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2080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5931529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97897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85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8953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4149630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7043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9351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1757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4536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506" y="500062"/>
            <a:ext cx="7615989" cy="1325563"/>
          </a:xfrm>
        </p:spPr>
        <p:txBody>
          <a:bodyPr>
            <a:normAutofit/>
          </a:bodyPr>
          <a:lstStyle>
            <a:lvl1pPr>
              <a:defRPr sz="4800" b="1">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1046748" y="2232525"/>
            <a:ext cx="10515600" cy="4351338"/>
          </a:xfrm>
        </p:spPr>
        <p:txBody>
          <a:bodyPr/>
          <a:lstStyle>
            <a:lvl1pPr>
              <a:defRPr sz="3600" b="1">
                <a:latin typeface="+mj-lt"/>
              </a:defRPr>
            </a:lvl1pPr>
            <a:lvl2pPr>
              <a:defRPr sz="3200" b="1">
                <a:latin typeface="+mj-lt"/>
              </a:defRPr>
            </a:lvl2pPr>
            <a:lvl3pPr>
              <a:defRPr sz="2800"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5" name="Footer Placeholder 4"/>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Slide Number Placeholder 5"/>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5145787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8827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8830045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b="1">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8" name="Footer Placeholder 7"/>
          <p:cNvSpPr>
            <a:spLocks noGrp="1"/>
          </p:cNvSpPr>
          <p:nvPr>
            <p:ph type="ftr" sz="quarter" idx="11"/>
          </p:nvPr>
        </p:nvSpPr>
        <p:spPr/>
        <p:txBody>
          <a:bodyPr/>
          <a:lstStyle>
            <a:lvl1pPr>
              <a:defRPr b="1">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9" name="Slide Number Placeholder 8"/>
          <p:cNvSpPr>
            <a:spLocks noGrp="1"/>
          </p:cNvSpPr>
          <p:nvPr>
            <p:ph type="sldNum" sz="quarter" idx="12"/>
          </p:nvPr>
        </p:nvSpPr>
        <p:spPr/>
        <p:txBody>
          <a:bodyPr/>
          <a:lstStyle>
            <a:lvl1pPr>
              <a:defRPr b="1">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1"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5804902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63723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1905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6" name="Footer Placeholder 5"/>
          <p:cNvSpPr>
            <a:spLocks noGrp="1"/>
          </p:cNvSpPr>
          <p:nvPr>
            <p:ph type="ftr" sz="quarter" idx="11"/>
          </p:nvPr>
        </p:nvSpPr>
        <p:spPr/>
        <p:txBody>
          <a:bodyPr/>
          <a:lstStyle>
            <a:lvl1pPr>
              <a:defRPr>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
        <p:nvSpPr>
          <p:cNvPr id="7" name="Slide Number Placeholder 6"/>
          <p:cNvSpPr>
            <a:spLocks noGrp="1"/>
          </p:cNvSpPr>
          <p:nvPr>
            <p:ph type="sldNum" sz="quarter" idx="12"/>
          </p:nvPr>
        </p:nvSpPr>
        <p:spPr/>
        <p:txBody>
          <a:bodyPr/>
          <a:lstStyle>
            <a:lvl1pPr>
              <a:defRPr>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5198631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63611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854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488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70B43-7FC5-4A12-8044-E896DAAC948A}" type="datetimeFigureOut">
              <a:rPr lang="en-US" smtClean="0"/>
              <a:t>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211C7-9387-42D6-AD0B-8632E639EC27}" type="slidenum">
              <a:rPr lang="en-US" smtClean="0"/>
              <a:t>‹#›</a:t>
            </a:fld>
            <a:endParaRPr lang="en-US"/>
          </a:p>
        </p:txBody>
      </p:sp>
    </p:spTree>
    <p:extLst>
      <p:ext uri="{BB962C8B-B14F-4D97-AF65-F5344CB8AC3E}">
        <p14:creationId xmlns:p14="http://schemas.microsoft.com/office/powerpoint/2010/main" val="13372944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07A010-B86E-4344-80FC-82382C4BCE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id="{C6A3ABE1-132D-5449-BDBD-B675B46044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F6682-D5C1-394A-81CC-075836821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C266B30-349D-0A48-A71B-8628DECFF06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138E28F-B113-E842-BF35-F506F8DE2A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4F44E71-2D63-8D4D-A5CE-8C6D38615C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640E78-2468-864C-AFB2-8E26054C6E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884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12122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5111451-83FE-43D1-BF0F-ED2CA56757B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B864B3-FC63-4C73-9F94-3DF0F2D1F3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18454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3621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76466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t="25197"/>
          <a:stretch/>
        </p:blipFill>
        <p:spPr>
          <a:xfrm>
            <a:off x="0" y="0"/>
            <a:ext cx="12224018"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E63BD1-0761-44DD-A34A-8EEA3A8938B0}"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F9FDAA-B130-4D73-8170-C4FCFB57AA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27758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reddit.com/r/ethereum/comments/92z4ok/how_difficult_is_blockchain_technology_to/"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marvelapp.com/5dj1f6e" TargetMode="External"/><Relationship Id="rId3" Type="http://schemas.openxmlformats.org/officeDocument/2006/relationships/hyperlink" Target="https://marvelapp.com/9c3aa9g" TargetMode="External"/><Relationship Id="rId7" Type="http://schemas.openxmlformats.org/officeDocument/2006/relationships/hyperlink" Target="https://ethereumbuilders.gitbooks.io/guide/content/en/solidity_tutorials.html" TargetMode="External"/><Relationship Id="rId2" Type="http://schemas.openxmlformats.org/officeDocument/2006/relationships/hyperlink" Target="https://glsanders.com/" TargetMode="External"/><Relationship Id="rId1" Type="http://schemas.openxmlformats.org/officeDocument/2006/relationships/slideLayout" Target="../slideLayouts/slideLayout2.xml"/><Relationship Id="rId6" Type="http://schemas.openxmlformats.org/officeDocument/2006/relationships/hyperlink" Target="https://www.ethereum.org/" TargetMode="External"/><Relationship Id="rId5" Type="http://schemas.openxmlformats.org/officeDocument/2006/relationships/hyperlink" Target="http://www.snapperfuturetech.com/" TargetMode="External"/><Relationship Id="rId4" Type="http://schemas.openxmlformats.org/officeDocument/2006/relationships/hyperlink" Target="http://www.bitfur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gartner.com/en/newsroom/press-releases/2019-09-12-gartner-2019-hype-cycle-for-blockchain-business-shows"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u-vrdPtZVXc&amp;feature=youtu.be"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emiengineering.com/fingerprint-senor-technology-and-security-requiremen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s://www.fingertec.com/companyprofile/development/wp-fingerprint.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9.png"/><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hyperlink" Target="https://twitter.com/JacBurns_Comext/status/878587756431233024"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artbarts.com/"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marvelapp.com/43gbd1f"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tinyurl.com/BARTSBlockchain" TargetMode="External"/><Relationship Id="rId2" Type="http://schemas.openxmlformats.org/officeDocument/2006/relationships/hyperlink" Target="http://www.artbarts.co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artbarts.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tinyurl.com/BARTSMining"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bitinfocharts.com/comparison/bitcoin-transactionfees.html" TargetMode="External"/><Relationship Id="rId2" Type="http://schemas.openxmlformats.org/officeDocument/2006/relationships/hyperlink" Target="https://blockchain.info/charts/n-transactions-per-block" TargetMode="External"/><Relationship Id="rId1" Type="http://schemas.openxmlformats.org/officeDocument/2006/relationships/slideLayout" Target="../slideLayouts/slideLayout2.xml"/><Relationship Id="rId5" Type="http://schemas.openxmlformats.org/officeDocument/2006/relationships/hyperlink" Target="https://www.cryptocompare.com/coins/guides/how-does-a-bitcoin-node-verify-a-transaction/" TargetMode="External"/><Relationship Id="rId4" Type="http://schemas.openxmlformats.org/officeDocument/2006/relationships/hyperlink" Target="https://coin.dance/node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M3EFi_POhps" TargetMode="External"/><Relationship Id="rId2" Type="http://schemas.openxmlformats.org/officeDocument/2006/relationships/hyperlink" Target="https://hackernoon.com/bitcoin-miners-beware-invalid-blocks-need-not-apply-51c293ee278b"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en.wikipedia.org/wiki/Elliptic-curve_cryptography"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en.bitcoin.it/wiki/Deterministic_wallet" TargetMode="External"/><Relationship Id="rId2" Type="http://schemas.openxmlformats.org/officeDocument/2006/relationships/hyperlink" Target="https://en.bitcoin.it/wiki/Technical_background_of_version_1_Bitcoin_addresses" TargetMode="External"/><Relationship Id="rId1" Type="http://schemas.openxmlformats.org/officeDocument/2006/relationships/slideLayout" Target="../slideLayouts/slideLayout2.xml"/><Relationship Id="rId6" Type="http://schemas.openxmlformats.org/officeDocument/2006/relationships/hyperlink" Target="https://en.bitcoin.it/wiki/Key_pool" TargetMode="External"/><Relationship Id="rId5" Type="http://schemas.openxmlformats.org/officeDocument/2006/relationships/hyperlink" Target="https://en.bitcoin.it/wiki/Backup" TargetMode="External"/><Relationship Id="rId4" Type="http://schemas.openxmlformats.org/officeDocument/2006/relationships/hyperlink" Target="https://en.bitcoin.it/wiki/Walle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en.bitcoin.it/wiki/Storing_bitcoins" TargetMode="External"/><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9.xml"/><Relationship Id="rId1" Type="http://schemas.openxmlformats.org/officeDocument/2006/relationships/vmlDrawing" Target="../drawings/vmlDrawing1.vml"/><Relationship Id="rId6" Type="http://schemas.openxmlformats.org/officeDocument/2006/relationships/image" Target="../media/image30.emf"/><Relationship Id="rId5" Type="http://schemas.openxmlformats.org/officeDocument/2006/relationships/oleObject" Target="../embeddings/oleObject2.bin"/><Relationship Id="rId4" Type="http://schemas.openxmlformats.org/officeDocument/2006/relationships/image" Target="../media/image29.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hyperlink" Target="https://www.fxcm.com/uk/insights/the-most-popular-cryptocurrency-terms-and-phrases/" TargetMode="Externa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tinyurl.com/ZeroHashMining"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tinyurl.com/ZeroHashMining2"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tinyurl.com/ZeroHashMining3"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tinyurl.com/BirthdyaParadoxExample" TargetMode="External"/><Relationship Id="rId2" Type="http://schemas.openxmlformats.org/officeDocument/2006/relationships/hyperlink" Target="https://en.wikipedia.org/wiki/Birthday_proble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medium.com/bitcoin-cryptocurrencies-and-blockchain-technology/hash-power-nonce-range-and-mining-difficulty-c4c4e58775f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7806"/>
          </a:xfrm>
          <a:prstGeom prst="rect">
            <a:avLst/>
          </a:prstGeom>
        </p:spPr>
      </p:pic>
      <p:sp>
        <p:nvSpPr>
          <p:cNvPr id="2" name="Title 1"/>
          <p:cNvSpPr>
            <a:spLocks noGrp="1"/>
          </p:cNvSpPr>
          <p:nvPr>
            <p:ph type="ctrTitle" idx="4294967295"/>
          </p:nvPr>
        </p:nvSpPr>
        <p:spPr>
          <a:xfrm>
            <a:off x="457200" y="1631507"/>
            <a:ext cx="7340600" cy="2387600"/>
          </a:xfrm>
        </p:spPr>
        <p:txBody>
          <a:bodyPr>
            <a:normAutofit fontScale="90000"/>
          </a:bodyPr>
          <a:lstStyle/>
          <a:p>
            <a:r>
              <a:rPr lang="en-US" sz="4900" dirty="0" smtClean="0">
                <a:solidFill>
                  <a:schemeClr val="bg1"/>
                </a:solidFill>
              </a:rPr>
              <a:t>BARTS</a:t>
            </a:r>
            <a:br>
              <a:rPr lang="en-US" sz="4900" dirty="0" smtClean="0">
                <a:solidFill>
                  <a:schemeClr val="bg1"/>
                </a:solidFill>
              </a:rPr>
            </a:br>
            <a:r>
              <a:rPr lang="en-US" sz="4900" dirty="0" smtClean="0">
                <a:solidFill>
                  <a:srgbClr val="FF0000"/>
                </a:solidFill>
              </a:rPr>
              <a:t>B</a:t>
            </a:r>
            <a:r>
              <a:rPr lang="en-US" sz="4900" dirty="0" smtClean="0">
                <a:solidFill>
                  <a:schemeClr val="bg1"/>
                </a:solidFill>
              </a:rPr>
              <a:t>lockchain </a:t>
            </a:r>
            <a:r>
              <a:rPr lang="en-US" sz="4900" dirty="0" smtClean="0">
                <a:solidFill>
                  <a:srgbClr val="FF0000"/>
                </a:solidFill>
              </a:rPr>
              <a:t>ART</a:t>
            </a:r>
            <a:r>
              <a:rPr lang="en-US" sz="4900" dirty="0" smtClean="0">
                <a:solidFill>
                  <a:schemeClr val="bg1"/>
                </a:solidFill>
              </a:rPr>
              <a:t> </a:t>
            </a:r>
            <a:r>
              <a:rPr lang="en-US" sz="4900" dirty="0" smtClean="0">
                <a:solidFill>
                  <a:srgbClr val="FF0000"/>
                </a:solidFill>
              </a:rPr>
              <a:t>S</a:t>
            </a:r>
            <a:r>
              <a:rPr lang="en-US" sz="4900" dirty="0" smtClean="0">
                <a:solidFill>
                  <a:schemeClr val="bg1"/>
                </a:solidFill>
              </a:rPr>
              <a:t>imulation</a:t>
            </a:r>
            <a:br>
              <a:rPr lang="en-US" sz="4900" dirty="0" smtClean="0">
                <a:solidFill>
                  <a:schemeClr val="bg1"/>
                </a:solidFill>
              </a:rPr>
            </a:br>
            <a:r>
              <a:rPr lang="en-US" sz="4900" dirty="0" smtClean="0">
                <a:solidFill>
                  <a:schemeClr val="bg1"/>
                </a:solidFill>
              </a:rPr>
              <a:t/>
            </a:r>
            <a:br>
              <a:rPr lang="en-US" sz="4900" dirty="0" smtClean="0">
                <a:solidFill>
                  <a:schemeClr val="bg1"/>
                </a:solidFill>
              </a:rPr>
            </a:br>
            <a:r>
              <a:rPr lang="en-US" sz="2700" dirty="0" smtClean="0">
                <a:solidFill>
                  <a:schemeClr val="bg1"/>
                </a:solidFill>
              </a:rPr>
              <a:t>Sean P Sanders</a:t>
            </a:r>
            <a:br>
              <a:rPr lang="en-US" sz="2700" dirty="0" smtClean="0">
                <a:solidFill>
                  <a:schemeClr val="bg1"/>
                </a:solidFill>
              </a:rPr>
            </a:br>
            <a:r>
              <a:rPr lang="en-US" sz="2700" dirty="0" smtClean="0">
                <a:solidFill>
                  <a:schemeClr val="bg1"/>
                </a:solidFill>
              </a:rPr>
              <a:t>Department of Computer Science</a:t>
            </a:r>
            <a:br>
              <a:rPr lang="en-US" sz="2700" dirty="0" smtClean="0">
                <a:solidFill>
                  <a:schemeClr val="bg1"/>
                </a:solidFill>
              </a:rPr>
            </a:br>
            <a:r>
              <a:rPr lang="en-US" sz="2700" dirty="0" smtClean="0">
                <a:solidFill>
                  <a:schemeClr val="bg1"/>
                </a:solidFill>
              </a:rPr>
              <a:t/>
            </a:r>
            <a:br>
              <a:rPr lang="en-US" sz="2700" dirty="0" smtClean="0">
                <a:solidFill>
                  <a:schemeClr val="bg1"/>
                </a:solidFill>
              </a:rPr>
            </a:br>
            <a:r>
              <a:rPr lang="en-US" sz="2700" dirty="0" smtClean="0">
                <a:solidFill>
                  <a:schemeClr val="bg1"/>
                </a:solidFill>
              </a:rPr>
              <a:t>G. Lawrence Sanders</a:t>
            </a:r>
            <a:br>
              <a:rPr lang="en-US" sz="2700" dirty="0" smtClean="0">
                <a:solidFill>
                  <a:schemeClr val="bg1"/>
                </a:solidFill>
              </a:rPr>
            </a:br>
            <a:r>
              <a:rPr lang="en-US" sz="2700" dirty="0" smtClean="0">
                <a:solidFill>
                  <a:schemeClr val="bg1"/>
                </a:solidFill>
              </a:rPr>
              <a:t>Department of Management Science and Systems</a:t>
            </a:r>
            <a:br>
              <a:rPr lang="en-US" sz="2700" dirty="0" smtClean="0">
                <a:solidFill>
                  <a:schemeClr val="bg1"/>
                </a:solidFill>
              </a:rPr>
            </a:br>
            <a:r>
              <a:rPr lang="en-US" sz="2700" dirty="0" smtClean="0">
                <a:solidFill>
                  <a:schemeClr val="bg1"/>
                </a:solidFill>
              </a:rPr>
              <a:t>SUNY-Buffalo</a:t>
            </a:r>
            <a:br>
              <a:rPr lang="en-US" sz="2700" dirty="0" smtClean="0">
                <a:solidFill>
                  <a:schemeClr val="bg1"/>
                </a:solidFill>
              </a:rPr>
            </a:br>
            <a:r>
              <a:rPr lang="en-US" sz="2700" dirty="0">
                <a:solidFill>
                  <a:schemeClr val="bg1"/>
                </a:solidFill>
              </a:rPr>
              <a:t/>
            </a:r>
            <a:br>
              <a:rPr lang="en-US" sz="2700" dirty="0">
                <a:solidFill>
                  <a:schemeClr val="bg1"/>
                </a:solidFill>
              </a:rPr>
            </a:br>
            <a:r>
              <a:rPr lang="en-US" sz="2200" dirty="0" smtClean="0">
                <a:solidFill>
                  <a:schemeClr val="bg1"/>
                </a:solidFill>
              </a:rPr>
              <a:t>This </a:t>
            </a:r>
            <a:r>
              <a:rPr lang="en-US" sz="2200" dirty="0">
                <a:solidFill>
                  <a:schemeClr val="bg1"/>
                </a:solidFill>
              </a:rPr>
              <a:t>material is </a:t>
            </a:r>
            <a:r>
              <a:rPr lang="en-US" sz="2200" dirty="0" smtClean="0">
                <a:solidFill>
                  <a:schemeClr val="bg1"/>
                </a:solidFill>
              </a:rPr>
              <a:t>in part supported </a:t>
            </a:r>
            <a:r>
              <a:rPr lang="en-US" sz="2200" dirty="0">
                <a:solidFill>
                  <a:schemeClr val="bg1"/>
                </a:solidFill>
              </a:rPr>
              <a:t>by the NSF under grant No. DGE-1754085</a:t>
            </a:r>
            <a:r>
              <a:rPr lang="en-US" sz="2700" dirty="0" smtClean="0">
                <a:solidFill>
                  <a:schemeClr val="bg1"/>
                </a:solidFill>
              </a:rPr>
              <a:t/>
            </a:r>
            <a:br>
              <a:rPr lang="en-US" sz="2700" dirty="0" smtClean="0">
                <a:solidFill>
                  <a:schemeClr val="bg1"/>
                </a:solidFill>
              </a:rPr>
            </a:br>
            <a:r>
              <a:rPr lang="en-US" sz="2700" dirty="0">
                <a:solidFill>
                  <a:schemeClr val="bg1"/>
                </a:solidFill>
              </a:rPr>
              <a:t/>
            </a:r>
            <a:br>
              <a:rPr lang="en-US" sz="2700" dirty="0">
                <a:solidFill>
                  <a:schemeClr val="bg1"/>
                </a:solidFill>
              </a:rPr>
            </a:br>
            <a:endParaRPr lang="en-US" sz="2700" dirty="0">
              <a:solidFill>
                <a:schemeClr val="bg1"/>
              </a:solidFill>
            </a:endParaRPr>
          </a:p>
        </p:txBody>
      </p:sp>
    </p:spTree>
    <p:extLst>
      <p:ext uri="{BB962C8B-B14F-4D97-AF65-F5344CB8AC3E}">
        <p14:creationId xmlns:p14="http://schemas.microsoft.com/office/powerpoint/2010/main" val="2047163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BFB1A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834" r="2000"/>
          <a:stretch/>
        </p:blipFill>
        <p:spPr>
          <a:xfrm>
            <a:off x="1691640" y="0"/>
            <a:ext cx="8793480" cy="6858000"/>
          </a:xfrm>
          <a:prstGeom prst="rect">
            <a:avLst/>
          </a:prstGeom>
        </p:spPr>
      </p:pic>
    </p:spTree>
    <p:extLst>
      <p:ext uri="{BB962C8B-B14F-4D97-AF65-F5344CB8AC3E}">
        <p14:creationId xmlns:p14="http://schemas.microsoft.com/office/powerpoint/2010/main" val="3352984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4294967295"/>
          </p:nvPr>
        </p:nvSpPr>
        <p:spPr>
          <a:xfrm>
            <a:off x="228600" y="327992"/>
            <a:ext cx="7086600" cy="6202016"/>
          </a:xfrm>
        </p:spPr>
        <p:txBody>
          <a:bodyPr>
            <a:normAutofit fontScale="70000" lnSpcReduction="20000"/>
          </a:bodyPr>
          <a:lstStyle/>
          <a:p>
            <a:r>
              <a:rPr lang="en-US" sz="4000" i="1" dirty="0">
                <a:solidFill>
                  <a:schemeClr val="bg1"/>
                </a:solidFill>
              </a:rPr>
              <a:t>“I find it hard to grasp the concept of blockchain in general. Not that I don't understand what it is but to put things together to make a decentralized ledger is quiet (sic) a challenge.” </a:t>
            </a:r>
            <a:endParaRPr lang="en-US" sz="4000" i="1" dirty="0" smtClean="0">
              <a:solidFill>
                <a:schemeClr val="bg1"/>
              </a:solidFill>
            </a:endParaRPr>
          </a:p>
          <a:p>
            <a:endParaRPr lang="en-US" sz="4000" i="1" dirty="0">
              <a:solidFill>
                <a:schemeClr val="bg1"/>
              </a:solidFill>
            </a:endParaRPr>
          </a:p>
          <a:p>
            <a:r>
              <a:rPr lang="en-US" sz="4000" i="1" dirty="0">
                <a:solidFill>
                  <a:schemeClr val="bg1"/>
                </a:solidFill>
              </a:rPr>
              <a:t> “…I hate the fact that the concepts are (sic) not relatable. Especially blockchain that requires whole knowledge of web programming, network, business, economics, system analysis .. much more. It’s on another level. I don’t find machine learning or deep learning to be this challenging. Although all these concepts (sic) take a good amount of time to grasp, the blockchain is still harder to grasp and implement.</a:t>
            </a:r>
          </a:p>
          <a:p>
            <a:endParaRPr lang="en-US" dirty="0"/>
          </a:p>
          <a:p>
            <a:pPr lvl="2"/>
            <a:r>
              <a:rPr lang="en-US" u="sng" dirty="0">
                <a:hlinkClick r:id="rId4"/>
              </a:rPr>
              <a:t>https://www.reddit.com/r/ethereum/comments/92z4ok/how_difficult_is_blockchain_technology_to/</a:t>
            </a:r>
            <a:r>
              <a:rPr lang="en-US" dirty="0"/>
              <a:t> </a:t>
            </a:r>
          </a:p>
        </p:txBody>
      </p:sp>
    </p:spTree>
    <p:extLst>
      <p:ext uri="{BB962C8B-B14F-4D97-AF65-F5344CB8AC3E}">
        <p14:creationId xmlns:p14="http://schemas.microsoft.com/office/powerpoint/2010/main" val="683667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hlinkClick r:id="rId2"/>
              </a:rPr>
              <a:t>Technology &amp; Innovation Management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Develop business </a:t>
            </a:r>
            <a:r>
              <a:rPr lang="en-US" dirty="0"/>
              <a:t>p</a:t>
            </a:r>
            <a:r>
              <a:rPr lang="en-US" dirty="0" smtClean="0"/>
              <a:t>lans and application prototypes.</a:t>
            </a:r>
          </a:p>
          <a:p>
            <a:pPr lvl="1"/>
            <a:r>
              <a:rPr lang="en-US" dirty="0" smtClean="0">
                <a:hlinkClick r:id="rId3"/>
              </a:rPr>
              <a:t>https</a:t>
            </a:r>
            <a:r>
              <a:rPr lang="en-US" dirty="0">
                <a:hlinkClick r:id="rId3"/>
              </a:rPr>
              <a:t>://</a:t>
            </a:r>
            <a:r>
              <a:rPr lang="en-US" dirty="0" smtClean="0">
                <a:hlinkClick r:id="rId3"/>
              </a:rPr>
              <a:t>marvelapp.com/9c3aa9g</a:t>
            </a:r>
            <a:r>
              <a:rPr lang="en-US" dirty="0" smtClean="0"/>
              <a:t>   </a:t>
            </a:r>
          </a:p>
          <a:p>
            <a:r>
              <a:rPr lang="en-US" dirty="0" smtClean="0"/>
              <a:t>Added 12 hours of blockchain concepts.</a:t>
            </a:r>
          </a:p>
          <a:p>
            <a:pPr lvl="1"/>
            <a:r>
              <a:rPr lang="en-US" dirty="0" smtClean="0"/>
              <a:t>BARTS: Blockchain Art Simulation </a:t>
            </a:r>
          </a:p>
          <a:p>
            <a:pPr lvl="1"/>
            <a:r>
              <a:rPr lang="en-US" dirty="0" smtClean="0"/>
              <a:t>Four </a:t>
            </a:r>
            <a:r>
              <a:rPr lang="en-US" dirty="0"/>
              <a:t>exercises using hashing concepts</a:t>
            </a:r>
          </a:p>
          <a:p>
            <a:pPr lvl="1"/>
            <a:r>
              <a:rPr lang="en-US" dirty="0"/>
              <a:t>Harvard </a:t>
            </a:r>
            <a:r>
              <a:rPr lang="en-US" dirty="0">
                <a:hlinkClick r:id="rId4"/>
              </a:rPr>
              <a:t>BITFURY</a:t>
            </a:r>
            <a:r>
              <a:rPr lang="en-US" dirty="0"/>
              <a:t> case: </a:t>
            </a:r>
            <a:r>
              <a:rPr lang="en-US" dirty="0" err="1"/>
              <a:t>Bitfury</a:t>
            </a:r>
            <a:r>
              <a:rPr lang="en-US" dirty="0"/>
              <a:t>: Blockchain for Government</a:t>
            </a:r>
          </a:p>
          <a:p>
            <a:pPr lvl="1"/>
            <a:r>
              <a:rPr lang="en-US" dirty="0"/>
              <a:t>Harvard case : </a:t>
            </a:r>
            <a:r>
              <a:rPr lang="en-US" u="sng" dirty="0">
                <a:hlinkClick r:id="rId5"/>
              </a:rPr>
              <a:t>Snapper Future Tech</a:t>
            </a:r>
            <a:r>
              <a:rPr lang="en-US" dirty="0"/>
              <a:t>: Land Records and Registration using </a:t>
            </a:r>
            <a:r>
              <a:rPr lang="en-US" dirty="0" smtClean="0"/>
              <a:t>Blockchain.</a:t>
            </a:r>
          </a:p>
          <a:p>
            <a:pPr lvl="1"/>
            <a:r>
              <a:rPr lang="en-US" dirty="0" smtClean="0"/>
              <a:t>Brief overview of </a:t>
            </a:r>
            <a:r>
              <a:rPr lang="en-US" dirty="0" err="1" smtClean="0">
                <a:hlinkClick r:id="rId6"/>
              </a:rPr>
              <a:t>Ethereum</a:t>
            </a:r>
            <a:r>
              <a:rPr lang="en-US" dirty="0" smtClean="0">
                <a:hlinkClick r:id="rId6"/>
              </a:rPr>
              <a:t> </a:t>
            </a:r>
            <a:r>
              <a:rPr lang="en-US" dirty="0"/>
              <a:t>smart contract programming using </a:t>
            </a:r>
            <a:r>
              <a:rPr lang="en-US" dirty="0">
                <a:hlinkClick r:id="rId7"/>
              </a:rPr>
              <a:t>solidity</a:t>
            </a:r>
            <a:r>
              <a:rPr lang="en-US" dirty="0" smtClean="0"/>
              <a:t>.</a:t>
            </a:r>
          </a:p>
          <a:p>
            <a:pPr lvl="1"/>
            <a:r>
              <a:rPr lang="en-US" dirty="0" smtClean="0"/>
              <a:t>Overview of an Android application using Java and </a:t>
            </a:r>
            <a:r>
              <a:rPr lang="en-US" smtClean="0"/>
              <a:t>Ethereum </a:t>
            </a:r>
            <a:r>
              <a:rPr lang="en-US" dirty="0" smtClean="0"/>
              <a:t>blockchain.</a:t>
            </a:r>
            <a:endParaRPr lang="en-US" dirty="0"/>
          </a:p>
          <a:p>
            <a:r>
              <a:rPr lang="en-US" dirty="0"/>
              <a:t>Some students develop prototypes of blockchain applications for final projects.</a:t>
            </a:r>
          </a:p>
          <a:p>
            <a:pPr lvl="1"/>
            <a:r>
              <a:rPr lang="en-US" b="1" u="sng" dirty="0" smtClean="0">
                <a:hlinkClick r:id="rId8"/>
              </a:rPr>
              <a:t>https</a:t>
            </a:r>
            <a:r>
              <a:rPr lang="en-US" b="1" u="sng" dirty="0">
                <a:hlinkClick r:id="rId8"/>
              </a:rPr>
              <a:t>://marvelapp.com/5dj1f6e</a:t>
            </a:r>
            <a:endParaRPr lang="en-US" dirty="0"/>
          </a:p>
        </p:txBody>
      </p:sp>
    </p:spTree>
    <p:extLst>
      <p:ext uri="{BB962C8B-B14F-4D97-AF65-F5344CB8AC3E}">
        <p14:creationId xmlns:p14="http://schemas.microsoft.com/office/powerpoint/2010/main" val="2081359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Where Material Has Been Used</a:t>
            </a:r>
            <a:endParaRPr lang="en-US" dirty="0"/>
          </a:p>
        </p:txBody>
      </p:sp>
      <p:sp>
        <p:nvSpPr>
          <p:cNvPr id="3" name="Content Placeholder 2"/>
          <p:cNvSpPr>
            <a:spLocks noGrp="1"/>
          </p:cNvSpPr>
          <p:nvPr>
            <p:ph idx="1"/>
          </p:nvPr>
        </p:nvSpPr>
        <p:spPr/>
        <p:txBody>
          <a:bodyPr/>
          <a:lstStyle/>
          <a:p>
            <a:r>
              <a:rPr lang="en-US" dirty="0" smtClean="0"/>
              <a:t> Material used in graduate MIS technology course, middle school and high school </a:t>
            </a:r>
            <a:r>
              <a:rPr lang="en-US" dirty="0" err="1" smtClean="0"/>
              <a:t>GenCyber</a:t>
            </a:r>
            <a:r>
              <a:rPr lang="en-US" dirty="0" smtClean="0"/>
              <a:t> camp , and an undergraduate business course. </a:t>
            </a:r>
          </a:p>
          <a:p>
            <a:endParaRPr lang="en-US" dirty="0" smtClean="0"/>
          </a:p>
          <a:p>
            <a:r>
              <a:rPr lang="en-US" dirty="0" smtClean="0"/>
              <a:t>BARTS simulation and introduction to blockchain concepts are the foundation.</a:t>
            </a:r>
            <a:r>
              <a:rPr lang="en-US" dirty="0"/>
              <a:t> The purpose of this exercise is to illustrate how blockchain concepts can be illustrated using an imaginary digital currency called BARTS, to buy and sell drawings. </a:t>
            </a:r>
            <a:r>
              <a:rPr lang="en-US" dirty="0" smtClean="0"/>
              <a:t/>
            </a:r>
            <a:br>
              <a:rPr lang="en-US" dirty="0" smtClean="0"/>
            </a:br>
            <a:endParaRPr lang="en-US" dirty="0" smtClean="0"/>
          </a:p>
          <a:p>
            <a:pPr lvl="1"/>
            <a:endParaRPr lang="en-US" dirty="0" smtClean="0"/>
          </a:p>
          <a:p>
            <a:pPr lvl="1"/>
            <a:endParaRPr lang="en-US" dirty="0"/>
          </a:p>
        </p:txBody>
      </p:sp>
      <p:sp>
        <p:nvSpPr>
          <p:cNvPr id="4" name="Subtitle 2"/>
          <p:cNvSpPr txBox="1">
            <a:spLocks/>
          </p:cNvSpPr>
          <p:nvPr/>
        </p:nvSpPr>
        <p:spPr>
          <a:xfrm>
            <a:off x="378228" y="4977496"/>
            <a:ext cx="7087986"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smtClean="0"/>
          </a:p>
        </p:txBody>
      </p:sp>
    </p:spTree>
    <p:extLst>
      <p:ext uri="{BB962C8B-B14F-4D97-AF65-F5344CB8AC3E}">
        <p14:creationId xmlns:p14="http://schemas.microsoft.com/office/powerpoint/2010/main" val="3124293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89023"/>
            <a:ext cx="12072551" cy="1692771"/>
          </a:xfrm>
          <a:prstGeom prst="rect">
            <a:avLst/>
          </a:prstGeom>
          <a:noFill/>
        </p:spPr>
        <p:txBody>
          <a:bodyPr wrap="square" rtlCol="0">
            <a:spAutoFit/>
          </a:bodyPr>
          <a:lstStyle/>
          <a:p>
            <a:pPr algn="ctr"/>
            <a:r>
              <a:rPr lang="en-US" sz="4800" dirty="0" smtClean="0"/>
              <a:t>Distributed peer-to-peer </a:t>
            </a:r>
            <a:r>
              <a:rPr lang="en-US" sz="4800" b="1" dirty="0" smtClean="0"/>
              <a:t>append only database</a:t>
            </a:r>
          </a:p>
          <a:p>
            <a:pPr algn="ctr"/>
            <a:r>
              <a:rPr lang="en-US" sz="2800" dirty="0"/>
              <a:t>T</a:t>
            </a:r>
            <a:r>
              <a:rPr lang="en-US" sz="2800" dirty="0" smtClean="0"/>
              <a:t>ransactions  are secured  and authenticated using private and public keys, hashing, and consensus protocols (proof -of-work and proof of stake).  </a:t>
            </a:r>
            <a:endParaRPr lang="en-US" sz="2800" dirty="0"/>
          </a:p>
        </p:txBody>
      </p:sp>
      <p:cxnSp>
        <p:nvCxnSpPr>
          <p:cNvPr id="16" name="Straight Arrow Connector 15"/>
          <p:cNvCxnSpPr/>
          <p:nvPr/>
        </p:nvCxnSpPr>
        <p:spPr>
          <a:xfrm flipH="1">
            <a:off x="5289418" y="3029876"/>
            <a:ext cx="1008004" cy="2725091"/>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034193" y="4067374"/>
            <a:ext cx="137517" cy="774202"/>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628507" y="5364388"/>
            <a:ext cx="1423977" cy="584556"/>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449833" y="2774706"/>
            <a:ext cx="532664" cy="522097"/>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423253" y="2283883"/>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B1</a:t>
            </a:r>
            <a:endParaRPr lang="en-US" dirty="0"/>
          </a:p>
        </p:txBody>
      </p:sp>
      <p:sp>
        <p:nvSpPr>
          <p:cNvPr id="19" name="Rectangle 18"/>
          <p:cNvSpPr/>
          <p:nvPr/>
        </p:nvSpPr>
        <p:spPr>
          <a:xfrm>
            <a:off x="8050239" y="2283882"/>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B2</a:t>
            </a:r>
            <a:endParaRPr lang="en-US" dirty="0"/>
          </a:p>
        </p:txBody>
      </p:sp>
      <p:sp>
        <p:nvSpPr>
          <p:cNvPr id="20" name="Rectangle 19"/>
          <p:cNvSpPr/>
          <p:nvPr/>
        </p:nvSpPr>
        <p:spPr>
          <a:xfrm>
            <a:off x="8692092" y="2283881"/>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B3</a:t>
            </a:r>
            <a:endParaRPr lang="en-US" dirty="0"/>
          </a:p>
        </p:txBody>
      </p:sp>
      <p:sp>
        <p:nvSpPr>
          <p:cNvPr id="21" name="Rectangle 20"/>
          <p:cNvSpPr/>
          <p:nvPr/>
        </p:nvSpPr>
        <p:spPr>
          <a:xfrm>
            <a:off x="9334192" y="2283880"/>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B4</a:t>
            </a:r>
            <a:endParaRPr lang="en-US" dirty="0"/>
          </a:p>
        </p:txBody>
      </p:sp>
      <p:sp>
        <p:nvSpPr>
          <p:cNvPr id="22" name="Rectangle 21"/>
          <p:cNvSpPr/>
          <p:nvPr/>
        </p:nvSpPr>
        <p:spPr>
          <a:xfrm>
            <a:off x="9976045" y="2283880"/>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B5</a:t>
            </a:r>
            <a:endParaRPr lang="en-US" dirty="0">
              <a:solidFill>
                <a:srgbClr val="FF0000"/>
              </a:solidFill>
            </a:endParaRPr>
          </a:p>
        </p:txBody>
      </p:sp>
      <p:pic>
        <p:nvPicPr>
          <p:cNvPr id="12" name="Picture 11" descr="Public Domain Clip Art Image | Illustration of a &lt;strong&gt;computer&lt;/strong&g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596" y="1992378"/>
            <a:ext cx="1536202" cy="1037498"/>
          </a:xfrm>
          <a:prstGeom prst="rect">
            <a:avLst/>
          </a:prstGeom>
        </p:spPr>
      </p:pic>
      <p:sp>
        <p:nvSpPr>
          <p:cNvPr id="28" name="Rectangle 27"/>
          <p:cNvSpPr/>
          <p:nvPr/>
        </p:nvSpPr>
        <p:spPr>
          <a:xfrm>
            <a:off x="5589571" y="6047370"/>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B1</a:t>
            </a:r>
            <a:endParaRPr lang="en-US" dirty="0"/>
          </a:p>
        </p:txBody>
      </p:sp>
      <p:sp>
        <p:nvSpPr>
          <p:cNvPr id="30" name="Rectangle 29"/>
          <p:cNvSpPr/>
          <p:nvPr/>
        </p:nvSpPr>
        <p:spPr>
          <a:xfrm>
            <a:off x="6216557" y="6047369"/>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B2</a:t>
            </a:r>
            <a:endParaRPr lang="en-US" dirty="0"/>
          </a:p>
        </p:txBody>
      </p:sp>
      <p:sp>
        <p:nvSpPr>
          <p:cNvPr id="31" name="Rectangle 30"/>
          <p:cNvSpPr/>
          <p:nvPr/>
        </p:nvSpPr>
        <p:spPr>
          <a:xfrm>
            <a:off x="6858410" y="6047368"/>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B3</a:t>
            </a:r>
            <a:endParaRPr lang="en-US" dirty="0"/>
          </a:p>
        </p:txBody>
      </p:sp>
      <p:sp>
        <p:nvSpPr>
          <p:cNvPr id="33" name="Rectangle 32"/>
          <p:cNvSpPr/>
          <p:nvPr/>
        </p:nvSpPr>
        <p:spPr>
          <a:xfrm>
            <a:off x="7500510" y="6047367"/>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B4</a:t>
            </a:r>
            <a:endParaRPr lang="en-US" dirty="0"/>
          </a:p>
        </p:txBody>
      </p:sp>
      <p:sp>
        <p:nvSpPr>
          <p:cNvPr id="34" name="Rectangle 33"/>
          <p:cNvSpPr/>
          <p:nvPr/>
        </p:nvSpPr>
        <p:spPr>
          <a:xfrm>
            <a:off x="8142363" y="6047367"/>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B5</a:t>
            </a:r>
            <a:endParaRPr lang="en-US" dirty="0">
              <a:solidFill>
                <a:srgbClr val="FF0000"/>
              </a:solidFill>
            </a:endParaRPr>
          </a:p>
        </p:txBody>
      </p:sp>
      <p:pic>
        <p:nvPicPr>
          <p:cNvPr id="48" name="Picture 47" descr="Public Domain Clip Art Image | Illustration of a &lt;strong&gt;computer&lt;/strong&g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3369" y="5754967"/>
            <a:ext cx="1536202" cy="1037498"/>
          </a:xfrm>
          <a:prstGeom prst="rect">
            <a:avLst/>
          </a:prstGeom>
        </p:spPr>
      </p:pic>
      <p:sp>
        <p:nvSpPr>
          <p:cNvPr id="37" name="Rectangle 36"/>
          <p:cNvSpPr/>
          <p:nvPr/>
        </p:nvSpPr>
        <p:spPr>
          <a:xfrm>
            <a:off x="8895060" y="3590017"/>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B1</a:t>
            </a:r>
            <a:endParaRPr lang="en-US" dirty="0"/>
          </a:p>
        </p:txBody>
      </p:sp>
      <p:sp>
        <p:nvSpPr>
          <p:cNvPr id="38" name="Rectangle 37"/>
          <p:cNvSpPr/>
          <p:nvPr/>
        </p:nvSpPr>
        <p:spPr>
          <a:xfrm>
            <a:off x="9522046" y="3590016"/>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B2</a:t>
            </a:r>
            <a:endParaRPr lang="en-US" dirty="0"/>
          </a:p>
        </p:txBody>
      </p:sp>
      <p:sp>
        <p:nvSpPr>
          <p:cNvPr id="39" name="Rectangle 38"/>
          <p:cNvSpPr/>
          <p:nvPr/>
        </p:nvSpPr>
        <p:spPr>
          <a:xfrm>
            <a:off x="10163899" y="3590015"/>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B3</a:t>
            </a:r>
            <a:endParaRPr lang="en-US" dirty="0"/>
          </a:p>
        </p:txBody>
      </p:sp>
      <p:sp>
        <p:nvSpPr>
          <p:cNvPr id="40" name="Rectangle 39"/>
          <p:cNvSpPr/>
          <p:nvPr/>
        </p:nvSpPr>
        <p:spPr>
          <a:xfrm>
            <a:off x="10805999" y="3590014"/>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B4</a:t>
            </a:r>
            <a:endParaRPr lang="en-US" dirty="0"/>
          </a:p>
        </p:txBody>
      </p:sp>
      <p:sp>
        <p:nvSpPr>
          <p:cNvPr id="41" name="Rectangle 40"/>
          <p:cNvSpPr/>
          <p:nvPr/>
        </p:nvSpPr>
        <p:spPr>
          <a:xfrm>
            <a:off x="11447852" y="3590014"/>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B5</a:t>
            </a:r>
            <a:endParaRPr lang="en-US" dirty="0">
              <a:solidFill>
                <a:srgbClr val="FF0000"/>
              </a:solidFill>
            </a:endParaRPr>
          </a:p>
        </p:txBody>
      </p:sp>
      <p:pic>
        <p:nvPicPr>
          <p:cNvPr id="49" name="Picture 48" descr="Public Domain Clip Art Image | Illustration of a &lt;strong&gt;computer&lt;/strong&g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5403" y="3289392"/>
            <a:ext cx="1536202" cy="1037498"/>
          </a:xfrm>
          <a:prstGeom prst="rect">
            <a:avLst/>
          </a:prstGeom>
        </p:spPr>
      </p:pic>
      <p:sp>
        <p:nvSpPr>
          <p:cNvPr id="43" name="Rectangle 42"/>
          <p:cNvSpPr/>
          <p:nvPr/>
        </p:nvSpPr>
        <p:spPr>
          <a:xfrm>
            <a:off x="8685267" y="5081638"/>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B1</a:t>
            </a:r>
            <a:endParaRPr lang="en-US" dirty="0"/>
          </a:p>
        </p:txBody>
      </p:sp>
      <p:sp>
        <p:nvSpPr>
          <p:cNvPr id="44" name="Rectangle 43"/>
          <p:cNvSpPr/>
          <p:nvPr/>
        </p:nvSpPr>
        <p:spPr>
          <a:xfrm>
            <a:off x="9312253" y="5081637"/>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B2</a:t>
            </a:r>
            <a:endParaRPr lang="en-US" dirty="0"/>
          </a:p>
        </p:txBody>
      </p:sp>
      <p:sp>
        <p:nvSpPr>
          <p:cNvPr id="45" name="Rectangle 44"/>
          <p:cNvSpPr/>
          <p:nvPr/>
        </p:nvSpPr>
        <p:spPr>
          <a:xfrm>
            <a:off x="9954106" y="5081636"/>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B3</a:t>
            </a:r>
            <a:endParaRPr lang="en-US" dirty="0"/>
          </a:p>
        </p:txBody>
      </p:sp>
      <p:sp>
        <p:nvSpPr>
          <p:cNvPr id="46" name="Rectangle 45"/>
          <p:cNvSpPr/>
          <p:nvPr/>
        </p:nvSpPr>
        <p:spPr>
          <a:xfrm>
            <a:off x="10596206" y="5081635"/>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B4</a:t>
            </a:r>
            <a:endParaRPr lang="en-US" dirty="0"/>
          </a:p>
        </p:txBody>
      </p:sp>
      <p:sp>
        <p:nvSpPr>
          <p:cNvPr id="47" name="Rectangle 46"/>
          <p:cNvSpPr/>
          <p:nvPr/>
        </p:nvSpPr>
        <p:spPr>
          <a:xfrm>
            <a:off x="11238059" y="5081635"/>
            <a:ext cx="597005" cy="340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B5</a:t>
            </a:r>
            <a:endParaRPr lang="en-US" dirty="0">
              <a:solidFill>
                <a:srgbClr val="FF0000"/>
              </a:solidFill>
            </a:endParaRPr>
          </a:p>
        </p:txBody>
      </p:sp>
      <p:pic>
        <p:nvPicPr>
          <p:cNvPr id="50" name="Picture 49" descr="Public Domain Clip Art Image | Illustration of a &lt;strong&gt;computer&lt;/strong&g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9065" y="4796990"/>
            <a:ext cx="1536202" cy="1037498"/>
          </a:xfrm>
          <a:prstGeom prst="rect">
            <a:avLst/>
          </a:prstGeom>
        </p:spPr>
      </p:pic>
      <p:cxnSp>
        <p:nvCxnSpPr>
          <p:cNvPr id="82" name="Straight Arrow Connector 81"/>
          <p:cNvCxnSpPr/>
          <p:nvPr/>
        </p:nvCxnSpPr>
        <p:spPr>
          <a:xfrm flipH="1">
            <a:off x="5628505" y="4067374"/>
            <a:ext cx="1872006" cy="1734133"/>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96" name="Picture 95" descr="&lt;strong&gt;Person&lt;/strong&gt; Icon Pip · Free vector graphic on Pixab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082" y="2396851"/>
            <a:ext cx="652465" cy="899952"/>
          </a:xfrm>
          <a:prstGeom prst="rect">
            <a:avLst/>
          </a:prstGeom>
        </p:spPr>
      </p:pic>
      <p:pic>
        <p:nvPicPr>
          <p:cNvPr id="97" name="Picture 96" descr="&lt;strong&gt;Person&lt;/strong&gt; Icon Pip · Free vector graphic on Pixab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2368" y="4855015"/>
            <a:ext cx="652465" cy="899952"/>
          </a:xfrm>
          <a:prstGeom prst="rect">
            <a:avLst/>
          </a:prstGeom>
        </p:spPr>
      </p:pic>
      <p:sp>
        <p:nvSpPr>
          <p:cNvPr id="98" name="TextBox 97"/>
          <p:cNvSpPr txBox="1"/>
          <p:nvPr/>
        </p:nvSpPr>
        <p:spPr>
          <a:xfrm>
            <a:off x="317938" y="2829821"/>
            <a:ext cx="821929" cy="400110"/>
          </a:xfrm>
          <a:prstGeom prst="rect">
            <a:avLst/>
          </a:prstGeom>
          <a:noFill/>
        </p:spPr>
        <p:txBody>
          <a:bodyPr wrap="square" rtlCol="0">
            <a:spAutoFit/>
          </a:bodyPr>
          <a:lstStyle/>
          <a:p>
            <a:r>
              <a:rPr lang="en-US" sz="2000" dirty="0" smtClean="0"/>
              <a:t>Sean</a:t>
            </a:r>
            <a:endParaRPr lang="en-US" sz="2000" dirty="0"/>
          </a:p>
        </p:txBody>
      </p:sp>
      <p:sp>
        <p:nvSpPr>
          <p:cNvPr id="99" name="TextBox 98"/>
          <p:cNvSpPr txBox="1"/>
          <p:nvPr/>
        </p:nvSpPr>
        <p:spPr>
          <a:xfrm>
            <a:off x="401259" y="5315739"/>
            <a:ext cx="751109" cy="400110"/>
          </a:xfrm>
          <a:prstGeom prst="rect">
            <a:avLst/>
          </a:prstGeom>
          <a:noFill/>
        </p:spPr>
        <p:txBody>
          <a:bodyPr wrap="square" rtlCol="0">
            <a:spAutoFit/>
          </a:bodyPr>
          <a:lstStyle/>
          <a:p>
            <a:r>
              <a:rPr lang="en-US" sz="2000" dirty="0" smtClean="0"/>
              <a:t>Jody</a:t>
            </a:r>
            <a:endParaRPr lang="en-US" sz="2000" dirty="0"/>
          </a:p>
        </p:txBody>
      </p:sp>
      <p:sp>
        <p:nvSpPr>
          <p:cNvPr id="100" name="TextBox 99"/>
          <p:cNvSpPr txBox="1"/>
          <p:nvPr/>
        </p:nvSpPr>
        <p:spPr>
          <a:xfrm>
            <a:off x="226124" y="4067374"/>
            <a:ext cx="1827485" cy="369332"/>
          </a:xfrm>
          <a:prstGeom prst="rect">
            <a:avLst/>
          </a:prstGeom>
          <a:noFill/>
        </p:spPr>
        <p:txBody>
          <a:bodyPr wrap="square" rtlCol="0">
            <a:spAutoFit/>
          </a:bodyPr>
          <a:lstStyle/>
          <a:p>
            <a:r>
              <a:rPr lang="en-US" dirty="0" smtClean="0">
                <a:solidFill>
                  <a:srgbClr val="FF0000"/>
                </a:solidFill>
              </a:rPr>
              <a:t>Gives 2 Coins to</a:t>
            </a:r>
            <a:endParaRPr lang="en-US" dirty="0">
              <a:solidFill>
                <a:srgbClr val="FF0000"/>
              </a:solidFill>
            </a:endParaRPr>
          </a:p>
        </p:txBody>
      </p:sp>
      <p:sp>
        <p:nvSpPr>
          <p:cNvPr id="102" name="Right Bracket 101"/>
          <p:cNvSpPr/>
          <p:nvPr/>
        </p:nvSpPr>
        <p:spPr>
          <a:xfrm>
            <a:off x="1887984" y="1992378"/>
            <a:ext cx="602867" cy="4549329"/>
          </a:xfrm>
          <a:prstGeom prst="righ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3" name="Straight Arrow Connector 102"/>
          <p:cNvCxnSpPr/>
          <p:nvPr/>
        </p:nvCxnSpPr>
        <p:spPr>
          <a:xfrm flipH="1">
            <a:off x="2944480" y="2546280"/>
            <a:ext cx="2900911" cy="374937"/>
          </a:xfrm>
          <a:prstGeom prst="straightConnector1">
            <a:avLst/>
          </a:prstGeom>
          <a:ln w="254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flipH="1" flipV="1">
            <a:off x="2944480" y="3880035"/>
            <a:ext cx="4263965" cy="18712"/>
          </a:xfrm>
          <a:prstGeom prst="straightConnector1">
            <a:avLst/>
          </a:prstGeom>
          <a:ln w="254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flipH="1" flipV="1">
            <a:off x="2879110" y="4900498"/>
            <a:ext cx="4151563" cy="185624"/>
          </a:xfrm>
          <a:prstGeom prst="straightConnector1">
            <a:avLst/>
          </a:prstGeom>
          <a:ln w="254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2844093" y="5565993"/>
            <a:ext cx="1116524" cy="344173"/>
          </a:xfrm>
          <a:prstGeom prst="straightConnector1">
            <a:avLst/>
          </a:prstGeom>
          <a:ln w="254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 name="Picture 2" descr="Clipart - Empty Purse - Portemonnaie"/>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197" y="3338404"/>
            <a:ext cx="794461" cy="476345"/>
          </a:xfrm>
          <a:prstGeom prst="rect">
            <a:avLst/>
          </a:prstGeom>
        </p:spPr>
      </p:pic>
      <p:pic>
        <p:nvPicPr>
          <p:cNvPr id="51" name="Picture 50" descr="Clipart - Empty Purse - Portemonnaie"/>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369" y="5846580"/>
            <a:ext cx="794461" cy="476345"/>
          </a:xfrm>
          <a:prstGeom prst="rect">
            <a:avLst/>
          </a:prstGeom>
        </p:spPr>
      </p:pic>
    </p:spTree>
    <p:extLst>
      <p:ext uri="{BB962C8B-B14F-4D97-AF65-F5344CB8AC3E}">
        <p14:creationId xmlns:p14="http://schemas.microsoft.com/office/powerpoint/2010/main" val="214855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4" grpId="0" animBg="1"/>
      <p:bldP spid="41"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098" name="Picture 2" descr="https://emtemp.gcom.cloud/ngw/globalassets/en/newsroom/images/graphs/Blockchain-HC-2019.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508" y="0"/>
            <a:ext cx="906899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4701802" y="5671752"/>
            <a:ext cx="1174459" cy="1186248"/>
          </a:xfrm>
          <a:prstGeom prst="ellipse">
            <a:avLst/>
          </a:prstGeom>
          <a:solidFill>
            <a:srgbClr val="33CC33">
              <a:alpha val="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2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Inside The Cryptocurrency Revolution | VICE on HBO </a:t>
            </a:r>
            <a:endParaRPr lang="en-US" dirty="0"/>
          </a:p>
        </p:txBody>
      </p:sp>
      <p:sp>
        <p:nvSpPr>
          <p:cNvPr id="3" name="Content Placeholder 2"/>
          <p:cNvSpPr>
            <a:spLocks noGrp="1"/>
          </p:cNvSpPr>
          <p:nvPr>
            <p:ph idx="1"/>
          </p:nvPr>
        </p:nvSpPr>
        <p:spPr/>
        <p:txBody>
          <a:bodyPr/>
          <a:lstStyle/>
          <a:p>
            <a:r>
              <a:rPr lang="en-US" dirty="0" smtClean="0"/>
              <a:t>Published on Dec 27, 2019</a:t>
            </a:r>
          </a:p>
          <a:p>
            <a:r>
              <a:rPr lang="en-US" dirty="0" smtClean="0"/>
              <a:t>Bitcoin’s emergence as a global digital currency has been as revolutionary as it has been erratic. But while fledgling investors obsess over every fluctuation in the cryptocurrency market, nation-states are more interested in the underlying blockchain technology and its ability to revolutionize how business is done on the internet and beyond. VICE's Michael Moynihan travels to Russia with </a:t>
            </a:r>
            <a:r>
              <a:rPr lang="en-US" dirty="0" err="1" smtClean="0"/>
              <a:t>Vitalik</a:t>
            </a:r>
            <a:r>
              <a:rPr lang="en-US" dirty="0" smtClean="0"/>
              <a:t> </a:t>
            </a:r>
            <a:r>
              <a:rPr lang="en-US" dirty="0" err="1" smtClean="0"/>
              <a:t>Buterin</a:t>
            </a:r>
            <a:r>
              <a:rPr lang="en-US" dirty="0" smtClean="0"/>
              <a:t>, inventor of the </a:t>
            </a:r>
            <a:r>
              <a:rPr lang="en-US" dirty="0" err="1" smtClean="0"/>
              <a:t>ethereum</a:t>
            </a:r>
            <a:r>
              <a:rPr lang="en-US" dirty="0" smtClean="0"/>
              <a:t> blockchain, to get a front-row seat to the geopolitical tug of war over Internet 3.0.</a:t>
            </a:r>
          </a:p>
          <a:p>
            <a:pPr lvl="1"/>
            <a:r>
              <a:rPr lang="en-US" dirty="0">
                <a:hlinkClick r:id="rId2"/>
              </a:rPr>
              <a:t>https://</a:t>
            </a:r>
            <a:r>
              <a:rPr lang="en-US" dirty="0" smtClean="0">
                <a:hlinkClick r:id="rId2"/>
              </a:rPr>
              <a:t>www.youtube.com/watch?v=u-vrdPtZVXc&amp;feature=youtu.be</a:t>
            </a:r>
            <a:r>
              <a:rPr lang="en-US" dirty="0" smtClean="0"/>
              <a:t> </a:t>
            </a:r>
            <a:endParaRPr lang="en-US" dirty="0"/>
          </a:p>
          <a:p>
            <a:endParaRPr lang="en-US" dirty="0"/>
          </a:p>
        </p:txBody>
      </p:sp>
    </p:spTree>
    <p:extLst>
      <p:ext uri="{BB962C8B-B14F-4D97-AF65-F5344CB8AC3E}">
        <p14:creationId xmlns:p14="http://schemas.microsoft.com/office/powerpoint/2010/main" val="1141426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Topics of </a:t>
            </a:r>
            <a:r>
              <a:rPr lang="en-US" dirty="0" err="1" smtClean="0">
                <a:solidFill>
                  <a:schemeClr val="bg1"/>
                </a:solidFill>
              </a:rPr>
              <a:t>Discusison</a:t>
            </a:r>
            <a:r>
              <a:rPr lang="en-US" dirty="0" smtClean="0">
                <a:solidFill>
                  <a:schemeClr val="bg1"/>
                </a:solidFill>
              </a:rPr>
              <a:t>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Introduction: What is a </a:t>
            </a:r>
            <a:r>
              <a:rPr lang="en-US" dirty="0" err="1" smtClean="0">
                <a:solidFill>
                  <a:schemeClr val="bg1"/>
                </a:solidFill>
              </a:rPr>
              <a:t>blockchain</a:t>
            </a:r>
            <a:r>
              <a:rPr lang="en-US" dirty="0" smtClean="0">
                <a:solidFill>
                  <a:schemeClr val="bg1"/>
                </a:solidFill>
              </a:rPr>
              <a:t>?</a:t>
            </a:r>
          </a:p>
          <a:p>
            <a:r>
              <a:rPr lang="en-US" dirty="0" smtClean="0">
                <a:solidFill>
                  <a:schemeClr val="bg1"/>
                </a:solidFill>
              </a:rPr>
              <a:t>Where </a:t>
            </a:r>
            <a:r>
              <a:rPr lang="en-US" dirty="0">
                <a:solidFill>
                  <a:schemeClr val="bg1"/>
                </a:solidFill>
              </a:rPr>
              <a:t>b</a:t>
            </a:r>
            <a:r>
              <a:rPr lang="en-US" dirty="0" smtClean="0">
                <a:solidFill>
                  <a:schemeClr val="bg1"/>
                </a:solidFill>
              </a:rPr>
              <a:t>lockchain is used</a:t>
            </a:r>
          </a:p>
          <a:p>
            <a:r>
              <a:rPr lang="en-US" dirty="0" smtClean="0">
                <a:solidFill>
                  <a:schemeClr val="bg1"/>
                </a:solidFill>
              </a:rPr>
              <a:t>What is Mining and Hashing?</a:t>
            </a:r>
          </a:p>
          <a:p>
            <a:r>
              <a:rPr lang="en-US" dirty="0" smtClean="0">
                <a:solidFill>
                  <a:schemeClr val="bg1"/>
                </a:solidFill>
              </a:rPr>
              <a:t>BARTS Exercise</a:t>
            </a:r>
          </a:p>
          <a:p>
            <a:r>
              <a:rPr lang="en-US" dirty="0" smtClean="0">
                <a:solidFill>
                  <a:schemeClr val="bg1"/>
                </a:solidFill>
              </a:rPr>
              <a:t>Summary</a:t>
            </a:r>
            <a:endParaRPr lang="en-US" dirty="0">
              <a:solidFill>
                <a:schemeClr val="bg1"/>
              </a:solidFill>
            </a:endParaRPr>
          </a:p>
        </p:txBody>
      </p:sp>
    </p:spTree>
    <p:extLst>
      <p:ext uri="{BB962C8B-B14F-4D97-AF65-F5344CB8AC3E}">
        <p14:creationId xmlns:p14="http://schemas.microsoft.com/office/powerpoint/2010/main" val="16533038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127" y="3358861"/>
            <a:ext cx="8128000" cy="3987800"/>
          </a:xfrm>
          <a:prstGeom prst="roundRect">
            <a:avLst>
              <a:gd name="adj" fmla="val 8594"/>
            </a:avLst>
          </a:prstGeom>
          <a:solidFill>
            <a:srgbClr val="FFFFFF">
              <a:shade val="85000"/>
            </a:srgbClr>
          </a:solidFill>
          <a:ln>
            <a:noFill/>
          </a:ln>
          <a:effectLst>
            <a:reflection blurRad="12700" stA="38000" endPos="28000" dist="5000" dir="5400000" sy="-100000" algn="bl" rotWithShape="0"/>
            <a:softEdge rad="596900"/>
          </a:effectLst>
        </p:spPr>
      </p:pic>
      <p:sp>
        <p:nvSpPr>
          <p:cNvPr id="2" name="Title 1"/>
          <p:cNvSpPr>
            <a:spLocks noGrp="1"/>
          </p:cNvSpPr>
          <p:nvPr>
            <p:ph type="title"/>
          </p:nvPr>
        </p:nvSpPr>
        <p:spPr>
          <a:xfrm>
            <a:off x="838200" y="365125"/>
            <a:ext cx="5612476" cy="1325563"/>
          </a:xfrm>
        </p:spPr>
        <p:txBody>
          <a:bodyPr/>
          <a:lstStyle/>
          <a:p>
            <a:r>
              <a:rPr lang="en-US" cap="none" dirty="0" smtClean="0">
                <a:solidFill>
                  <a:schemeClr val="bg1"/>
                </a:solidFill>
              </a:rPr>
              <a:t>Blockchain BARTS Introduction</a:t>
            </a:r>
            <a:endParaRPr lang="en-US" cap="none" dirty="0">
              <a:solidFill>
                <a:schemeClr val="bg1"/>
              </a:solidFill>
            </a:endParaRPr>
          </a:p>
        </p:txBody>
      </p:sp>
      <p:sp>
        <p:nvSpPr>
          <p:cNvPr id="3" name="Content Placeholder 2"/>
          <p:cNvSpPr>
            <a:spLocks noGrp="1"/>
          </p:cNvSpPr>
          <p:nvPr>
            <p:ph idx="1"/>
          </p:nvPr>
        </p:nvSpPr>
        <p:spPr>
          <a:xfrm>
            <a:off x="330200" y="1945697"/>
            <a:ext cx="7058891" cy="4351338"/>
          </a:xfrm>
          <a:solidFill>
            <a:schemeClr val="tx1">
              <a:alpha val="89000"/>
            </a:schemeClr>
          </a:solidFill>
          <a:effectLst>
            <a:softEdge rad="254000"/>
          </a:effectLst>
        </p:spPr>
        <p:txBody>
          <a:bodyPr>
            <a:normAutofit fontScale="92500" lnSpcReduction="10000"/>
          </a:bodyPr>
          <a:lstStyle/>
          <a:p>
            <a:r>
              <a:rPr lang="en-US" dirty="0" smtClean="0">
                <a:solidFill>
                  <a:schemeClr val="bg1"/>
                </a:solidFill>
              </a:rPr>
              <a:t>Satoshi </a:t>
            </a:r>
            <a:r>
              <a:rPr lang="en-US" dirty="0" err="1" smtClean="0">
                <a:solidFill>
                  <a:schemeClr val="bg1"/>
                </a:solidFill>
              </a:rPr>
              <a:t>Nakamoto</a:t>
            </a:r>
            <a:r>
              <a:rPr lang="en-US" dirty="0" smtClean="0">
                <a:solidFill>
                  <a:schemeClr val="bg1"/>
                </a:solidFill>
              </a:rPr>
              <a:t> developed </a:t>
            </a:r>
            <a:r>
              <a:rPr lang="en-US" dirty="0">
                <a:solidFill>
                  <a:schemeClr val="bg1"/>
                </a:solidFill>
              </a:rPr>
              <a:t>the digital currency </a:t>
            </a:r>
            <a:r>
              <a:rPr lang="en-US" dirty="0" smtClean="0">
                <a:solidFill>
                  <a:schemeClr val="bg1"/>
                </a:solidFill>
              </a:rPr>
              <a:t>Bitcoin</a:t>
            </a:r>
          </a:p>
          <a:p>
            <a:r>
              <a:rPr lang="en-US" dirty="0" err="1" smtClean="0">
                <a:solidFill>
                  <a:schemeClr val="bg1"/>
                </a:solidFill>
              </a:rPr>
              <a:t>Blockchain</a:t>
            </a:r>
            <a:r>
              <a:rPr lang="en-US" dirty="0" smtClean="0">
                <a:solidFill>
                  <a:schemeClr val="bg1"/>
                </a:solidFill>
              </a:rPr>
              <a:t> serves </a:t>
            </a:r>
            <a:r>
              <a:rPr lang="en-US" dirty="0">
                <a:solidFill>
                  <a:schemeClr val="bg1"/>
                </a:solidFill>
              </a:rPr>
              <a:t>as the public </a:t>
            </a:r>
            <a:r>
              <a:rPr lang="en-US" dirty="0" smtClean="0">
                <a:solidFill>
                  <a:schemeClr val="bg1"/>
                </a:solidFill>
              </a:rPr>
              <a:t>ledger. It </a:t>
            </a:r>
            <a:r>
              <a:rPr lang="en-US" dirty="0">
                <a:solidFill>
                  <a:schemeClr val="bg1"/>
                </a:solidFill>
              </a:rPr>
              <a:t>is managed autonomously through the use of a peer-to-peer </a:t>
            </a:r>
            <a:r>
              <a:rPr lang="en-US" dirty="0" smtClean="0">
                <a:solidFill>
                  <a:schemeClr val="bg1"/>
                </a:solidFill>
              </a:rPr>
              <a:t>network of miners, </a:t>
            </a:r>
            <a:r>
              <a:rPr lang="en-US" dirty="0">
                <a:solidFill>
                  <a:schemeClr val="bg1"/>
                </a:solidFill>
              </a:rPr>
              <a:t>along with a timestamp server</a:t>
            </a:r>
            <a:r>
              <a:rPr lang="en-US" dirty="0" smtClean="0">
                <a:solidFill>
                  <a:schemeClr val="bg1"/>
                </a:solidFill>
              </a:rPr>
              <a:t>.</a:t>
            </a:r>
          </a:p>
          <a:p>
            <a:r>
              <a:rPr lang="en-US" dirty="0" smtClean="0">
                <a:solidFill>
                  <a:schemeClr val="bg1"/>
                </a:solidFill>
              </a:rPr>
              <a:t>The miners assist in validating Bitcoin transactions between two parties that are to be added to the blockchain.</a:t>
            </a:r>
          </a:p>
          <a:p>
            <a:r>
              <a:rPr lang="en-US" dirty="0" smtClean="0">
                <a:solidFill>
                  <a:schemeClr val="bg1"/>
                </a:solidFill>
              </a:rPr>
              <a:t>The miners get paid for validating transaction from fees, and by receiving newly created Bitcoins </a:t>
            </a:r>
          </a:p>
        </p:txBody>
      </p:sp>
    </p:spTree>
    <p:extLst>
      <p:ext uri="{BB962C8B-B14F-4D97-AF65-F5344CB8AC3E}">
        <p14:creationId xmlns:p14="http://schemas.microsoft.com/office/powerpoint/2010/main" val="30769288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the </a:t>
            </a:r>
            <a:r>
              <a:rPr lang="en-US" dirty="0" err="1" smtClean="0"/>
              <a:t>blockchain</a:t>
            </a:r>
            <a:r>
              <a:rPr lang="en-US" dirty="0" smtClean="0"/>
              <a:t> is used?	</a:t>
            </a:r>
            <a:endParaRPr lang="en-US" dirty="0"/>
          </a:p>
        </p:txBody>
      </p:sp>
      <p:sp>
        <p:nvSpPr>
          <p:cNvPr id="3" name="Content Placeholder 2"/>
          <p:cNvSpPr>
            <a:spLocks noGrp="1"/>
          </p:cNvSpPr>
          <p:nvPr>
            <p:ph idx="1"/>
          </p:nvPr>
        </p:nvSpPr>
        <p:spPr>
          <a:xfrm>
            <a:off x="838200" y="1825625"/>
            <a:ext cx="2661458" cy="4351338"/>
          </a:xfrm>
        </p:spPr>
        <p:txBody>
          <a:bodyPr>
            <a:normAutofit lnSpcReduction="10000"/>
          </a:bodyPr>
          <a:lstStyle/>
          <a:p>
            <a:r>
              <a:rPr lang="en-US" dirty="0" smtClean="0">
                <a:solidFill>
                  <a:srgbClr val="33CC33"/>
                </a:solidFill>
              </a:rPr>
              <a:t>Stores</a:t>
            </a:r>
          </a:p>
          <a:p>
            <a:endParaRPr lang="en-US" dirty="0" smtClean="0"/>
          </a:p>
          <a:p>
            <a:pPr marL="0" indent="0">
              <a:buNone/>
            </a:pPr>
            <a:endParaRPr lang="en-US" dirty="0" smtClean="0"/>
          </a:p>
          <a:p>
            <a:r>
              <a:rPr lang="en-US" dirty="0" smtClean="0">
                <a:solidFill>
                  <a:srgbClr val="FF6600"/>
                </a:solidFill>
              </a:rPr>
              <a:t>Supply Chain</a:t>
            </a:r>
          </a:p>
          <a:p>
            <a:endParaRPr lang="en-US" dirty="0" smtClean="0"/>
          </a:p>
          <a:p>
            <a:endParaRPr lang="en-US" dirty="0" smtClean="0"/>
          </a:p>
          <a:p>
            <a:endParaRPr lang="en-US" dirty="0"/>
          </a:p>
          <a:p>
            <a:endParaRPr lang="en-US" dirty="0" smtClean="0"/>
          </a:p>
          <a:p>
            <a:r>
              <a:rPr lang="en-US" dirty="0" smtClean="0">
                <a:solidFill>
                  <a:srgbClr val="0000FF"/>
                </a:solidFill>
              </a:rPr>
              <a:t>Healthcare</a:t>
            </a:r>
            <a:endParaRPr lang="en-US" dirty="0">
              <a:solidFill>
                <a:srgbClr val="0000FF"/>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302" y="1519546"/>
            <a:ext cx="2476653" cy="1640782"/>
          </a:xfrm>
          <a:prstGeom prst="rect">
            <a:avLst/>
          </a:prstGeom>
          <a:effectLst>
            <a:softEdge rad="762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955" y="3295265"/>
            <a:ext cx="2476653" cy="1971003"/>
          </a:xfrm>
          <a:prstGeom prst="rect">
            <a:avLst/>
          </a:prstGeom>
          <a:effectLst>
            <a:softEdge rad="76200"/>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8836" y="5410124"/>
            <a:ext cx="1769225" cy="1179483"/>
          </a:xfrm>
          <a:prstGeom prst="rect">
            <a:avLst/>
          </a:prstGeom>
          <a:effectLst>
            <a:softEdge rad="76200"/>
          </a:effectLst>
        </p:spPr>
      </p:pic>
      <p:sp>
        <p:nvSpPr>
          <p:cNvPr id="7" name="TextBox 6"/>
          <p:cNvSpPr txBox="1"/>
          <p:nvPr/>
        </p:nvSpPr>
        <p:spPr>
          <a:xfrm>
            <a:off x="6650182" y="1825625"/>
            <a:ext cx="3951916" cy="3970318"/>
          </a:xfrm>
          <a:prstGeom prst="rect">
            <a:avLst/>
          </a:prstGeom>
          <a:noFill/>
        </p:spPr>
        <p:txBody>
          <a:bodyPr wrap="none" rtlCol="0">
            <a:spAutoFit/>
          </a:bodyPr>
          <a:lstStyle/>
          <a:p>
            <a:pPr marL="285750" indent="-285750">
              <a:buFont typeface="Arial" panose="020B0604020202020204" pitchFamily="34" charset="0"/>
              <a:buChar char="•"/>
            </a:pPr>
            <a:r>
              <a:rPr lang="en-US" sz="2800" dirty="0">
                <a:solidFill>
                  <a:srgbClr val="33CC33"/>
                </a:solidFill>
              </a:rPr>
              <a:t>Government</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endParaRPr lang="en-US" sz="2800" dirty="0" smtClean="0">
              <a:solidFill>
                <a:schemeClr val="bg1"/>
              </a:solidFill>
            </a:endParaRP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a:solidFill>
                  <a:srgbClr val="FF6600"/>
                </a:solidFill>
              </a:rPr>
              <a:t>Financial</a:t>
            </a:r>
            <a:r>
              <a:rPr lang="en-US" sz="2800" dirty="0" smtClean="0">
                <a:solidFill>
                  <a:schemeClr val="bg1"/>
                </a:solidFill>
              </a:rPr>
              <a:t> </a:t>
            </a:r>
            <a:r>
              <a:rPr lang="en-US" sz="2800" dirty="0">
                <a:solidFill>
                  <a:srgbClr val="FF6600"/>
                </a:solidFill>
              </a:rPr>
              <a:t>Institutions</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endParaRPr lang="en-US" sz="2800" dirty="0" smtClean="0">
              <a:solidFill>
                <a:schemeClr val="bg1"/>
              </a:solidFill>
            </a:endParaRP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smtClean="0">
                <a:solidFill>
                  <a:srgbClr val="0000FF"/>
                </a:solidFill>
              </a:rPr>
              <a:t>Automated Governance</a:t>
            </a:r>
            <a:endParaRPr lang="en-US" sz="2800" dirty="0">
              <a:solidFill>
                <a:srgbClr val="0000FF"/>
              </a:solidFill>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0278" y="1180407"/>
            <a:ext cx="2791983" cy="1858414"/>
          </a:xfrm>
          <a:prstGeom prst="rect">
            <a:avLst/>
          </a:prstGeom>
          <a:ln>
            <a:noFill/>
          </a:ln>
          <a:effectLst>
            <a:softEdge rad="112500"/>
          </a:effec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48240" y="3295265"/>
            <a:ext cx="2046777" cy="1542704"/>
          </a:xfrm>
          <a:prstGeom prst="rect">
            <a:avLst/>
          </a:prstGeom>
          <a:ln>
            <a:noFill/>
          </a:ln>
          <a:effectLst>
            <a:softEdge rad="112500"/>
          </a:effectLst>
        </p:spPr>
      </p:pic>
    </p:spTree>
    <p:extLst>
      <p:ext uri="{BB962C8B-B14F-4D97-AF65-F5344CB8AC3E}">
        <p14:creationId xmlns:p14="http://schemas.microsoft.com/office/powerpoint/2010/main" val="722229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619" y="0"/>
            <a:ext cx="10854762" cy="7115899"/>
          </a:xfrm>
          <a:prstGeom prst="rect">
            <a:avLst/>
          </a:prstGeom>
        </p:spPr>
      </p:pic>
      <p:sp>
        <p:nvSpPr>
          <p:cNvPr id="2" name="Title 1"/>
          <p:cNvSpPr>
            <a:spLocks noGrp="1"/>
          </p:cNvSpPr>
          <p:nvPr>
            <p:ph type="title"/>
          </p:nvPr>
        </p:nvSpPr>
        <p:spPr>
          <a:xfrm>
            <a:off x="838200" y="549852"/>
            <a:ext cx="5122025" cy="1325563"/>
          </a:xfrm>
          <a:solidFill>
            <a:schemeClr val="tx1">
              <a:alpha val="42000"/>
            </a:schemeClr>
          </a:solidFill>
        </p:spPr>
        <p:txBody>
          <a:bodyPr/>
          <a:lstStyle/>
          <a:p>
            <a:r>
              <a:rPr lang="en-US" cap="none" dirty="0" smtClean="0"/>
              <a:t>Benefits of blockchain</a:t>
            </a:r>
            <a:endParaRPr lang="en-US" cap="none" dirty="0"/>
          </a:p>
        </p:txBody>
      </p:sp>
      <p:sp>
        <p:nvSpPr>
          <p:cNvPr id="3" name="Content Placeholder 2"/>
          <p:cNvSpPr>
            <a:spLocks noGrp="1"/>
          </p:cNvSpPr>
          <p:nvPr>
            <p:ph idx="1"/>
          </p:nvPr>
        </p:nvSpPr>
        <p:spPr>
          <a:xfrm>
            <a:off x="838200" y="2051917"/>
            <a:ext cx="8521931" cy="1663872"/>
          </a:xfrm>
          <a:solidFill>
            <a:schemeClr val="tx1">
              <a:alpha val="65000"/>
            </a:schemeClr>
          </a:solidFill>
        </p:spPr>
        <p:txBody>
          <a:bodyPr/>
          <a:lstStyle/>
          <a:p>
            <a:pPr marL="514350" indent="-514350">
              <a:buFont typeface="+mj-lt"/>
              <a:buAutoNum type="arabicPeriod"/>
            </a:pPr>
            <a:r>
              <a:rPr lang="en-US" dirty="0" smtClean="0"/>
              <a:t>Eliminates the middle person or third party.</a:t>
            </a:r>
          </a:p>
          <a:p>
            <a:pPr marL="514350" indent="-514350">
              <a:buFont typeface="+mj-lt"/>
              <a:buAutoNum type="arabicPeriod"/>
            </a:pPr>
            <a:r>
              <a:rPr lang="en-US" dirty="0" smtClean="0"/>
              <a:t>Solves the double spending issue.</a:t>
            </a:r>
          </a:p>
          <a:p>
            <a:pPr marL="514350" indent="-514350">
              <a:buFont typeface="+mj-lt"/>
              <a:buAutoNum type="arabicPeriod"/>
            </a:pPr>
            <a:r>
              <a:rPr lang="en-US" dirty="0" smtClean="0"/>
              <a:t>Creates an immutable ledger that cannot be modified.</a:t>
            </a:r>
          </a:p>
          <a:p>
            <a:pPr marL="0" indent="0">
              <a:buNone/>
            </a:pPr>
            <a:endParaRPr lang="en-US" dirty="0"/>
          </a:p>
        </p:txBody>
      </p:sp>
    </p:spTree>
    <p:extLst>
      <p:ext uri="{BB962C8B-B14F-4D97-AF65-F5344CB8AC3E}">
        <p14:creationId xmlns:p14="http://schemas.microsoft.com/office/powerpoint/2010/main" val="1817688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Hashing is a key concept </a:t>
            </a:r>
            <a:endParaRPr lang="en-US" dirty="0"/>
          </a:p>
        </p:txBody>
      </p:sp>
      <p:sp>
        <p:nvSpPr>
          <p:cNvPr id="3" name="Content Placeholder 2"/>
          <p:cNvSpPr>
            <a:spLocks noGrp="1"/>
          </p:cNvSpPr>
          <p:nvPr>
            <p:ph idx="1"/>
          </p:nvPr>
        </p:nvSpPr>
        <p:spPr/>
        <p:txBody>
          <a:bodyPr/>
          <a:lstStyle/>
          <a:p>
            <a:r>
              <a:rPr lang="en-US" dirty="0" smtClean="0"/>
              <a:t>Hashing algorithms are used to verify digital currency transactions and then to add them to the distributed blockchain ledger. This process of validation is applicable to a variety of applications, not just cryptocurrency applications.</a:t>
            </a:r>
          </a:p>
          <a:p>
            <a:endParaRPr lang="en-US" dirty="0"/>
          </a:p>
        </p:txBody>
      </p:sp>
    </p:spTree>
    <p:extLst>
      <p:ext uri="{BB962C8B-B14F-4D97-AF65-F5344CB8AC3E}">
        <p14:creationId xmlns:p14="http://schemas.microsoft.com/office/powerpoint/2010/main" val="4228416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hash is like a fingerprint of the data</a:t>
            </a:r>
            <a:endParaRPr lang="en-US" dirty="0"/>
          </a:p>
        </p:txBody>
      </p:sp>
      <p:sp>
        <p:nvSpPr>
          <p:cNvPr id="3" name="Content Placeholder 2"/>
          <p:cNvSpPr>
            <a:spLocks noGrp="1"/>
          </p:cNvSpPr>
          <p:nvPr>
            <p:ph idx="1"/>
          </p:nvPr>
        </p:nvSpPr>
        <p:spPr>
          <a:xfrm>
            <a:off x="725185" y="1342740"/>
            <a:ext cx="10515600" cy="2468973"/>
          </a:xfrm>
        </p:spPr>
        <p:txBody>
          <a:bodyPr>
            <a:normAutofit fontScale="85000" lnSpcReduction="20000"/>
          </a:bodyPr>
          <a:lstStyle/>
          <a:p>
            <a:r>
              <a:rPr lang="en-US" dirty="0" smtClean="0"/>
              <a:t>Fingerprints are used to authenticate identification.</a:t>
            </a:r>
          </a:p>
          <a:p>
            <a:r>
              <a:rPr lang="en-US" dirty="0" smtClean="0"/>
              <a:t>They are unique and the patterns do not change over ones lifetime.</a:t>
            </a:r>
          </a:p>
          <a:p>
            <a:r>
              <a:rPr lang="en-US" dirty="0" smtClean="0"/>
              <a:t>Once the fingerprint is captured, the raw data is processed to extract the essential data called minutia.</a:t>
            </a:r>
          </a:p>
          <a:p>
            <a:r>
              <a:rPr lang="en-US" dirty="0" smtClean="0"/>
              <a:t>Minutia consist of ridges, valleys, curvature and thickness.</a:t>
            </a:r>
          </a:p>
          <a:p>
            <a:pPr lvl="1"/>
            <a:r>
              <a:rPr lang="en-US" dirty="0">
                <a:hlinkClick r:id="rId3"/>
              </a:rPr>
              <a:t>https://semiengineering.com/fingerprint-senor-technology-and-security-requirements/</a:t>
            </a:r>
            <a:endParaRPr lang="en-US" dirty="0" smtClean="0"/>
          </a:p>
          <a:p>
            <a:pPr lvl="1"/>
            <a:r>
              <a:rPr lang="en-US" dirty="0">
                <a:hlinkClick r:id="rId4"/>
              </a:rPr>
              <a:t>https://www.fingertec.com/companyprofile/development/wp-fingerprint.html</a:t>
            </a:r>
            <a:endParaRPr lang="en-US" dirty="0" smtClean="0"/>
          </a:p>
          <a:p>
            <a:endParaRPr lang="en-US" dirty="0"/>
          </a:p>
        </p:txBody>
      </p:sp>
      <p:pic>
        <p:nvPicPr>
          <p:cNvPr id="4098" name="Picture 2" descr="fingerprint-sensor-security-fig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96615"/>
            <a:ext cx="6842589" cy="236069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i0.wp.com/semiengineering.com/wp-content/uploads/2016/11/fingerprint-sensor-security-fig4.jpg"/>
          <p:cNvPicPr>
            <a:picLocks noChangeAspect="1" noChangeArrowheads="1"/>
          </p:cNvPicPr>
          <p:nvPr/>
        </p:nvPicPr>
        <p:blipFill rotWithShape="1">
          <a:blip r:embed="rId6">
            <a:extLst>
              <a:ext uri="{28A0092B-C50C-407E-A947-70E740481C1C}">
                <a14:useLocalDpi xmlns:a14="http://schemas.microsoft.com/office/drawing/2010/main" val="0"/>
              </a:ext>
            </a:extLst>
          </a:blip>
          <a:srcRect r="3219" b="8299"/>
          <a:stretch/>
        </p:blipFill>
        <p:spPr bwMode="auto">
          <a:xfrm>
            <a:off x="6842589" y="3649573"/>
            <a:ext cx="5349411" cy="320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491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3478" y="-133004"/>
            <a:ext cx="7615989" cy="1325563"/>
          </a:xfrm>
        </p:spPr>
        <p:txBody>
          <a:bodyPr/>
          <a:lstStyle/>
          <a:p>
            <a:r>
              <a:rPr lang="en-US" dirty="0"/>
              <a:t>Hashing</a:t>
            </a:r>
          </a:p>
        </p:txBody>
      </p:sp>
      <p:sp>
        <p:nvSpPr>
          <p:cNvPr id="3" name="Content Placeholder 2"/>
          <p:cNvSpPr>
            <a:spLocks noGrp="1"/>
          </p:cNvSpPr>
          <p:nvPr>
            <p:ph idx="1"/>
          </p:nvPr>
        </p:nvSpPr>
        <p:spPr>
          <a:xfrm>
            <a:off x="1977773" y="1035492"/>
            <a:ext cx="10214227" cy="5822508"/>
          </a:xfrm>
        </p:spPr>
        <p:txBody>
          <a:bodyPr>
            <a:noAutofit/>
          </a:bodyPr>
          <a:lstStyle/>
          <a:p>
            <a:r>
              <a:rPr lang="en-US" sz="3100" dirty="0"/>
              <a:t>Hash functions take text, convert it into binary digits and </a:t>
            </a:r>
            <a:r>
              <a:rPr lang="en-US" sz="3100" dirty="0" smtClean="0"/>
              <a:t>run </a:t>
            </a:r>
            <a:r>
              <a:rPr lang="en-US" sz="3100" dirty="0"/>
              <a:t>mathematical operations on the digital data, and transform it into a fixed length number of binary digits. Hashing is the process of converting a string of characters into a short fixed-length value.  </a:t>
            </a:r>
          </a:p>
          <a:p>
            <a:r>
              <a:rPr lang="en-US" sz="3100" dirty="0"/>
              <a:t> A hash is implemented by using a Secure Hashing Algorithms (SHA) in a computer program, a programming function or a subroutine.</a:t>
            </a:r>
          </a:p>
          <a:p>
            <a:r>
              <a:rPr lang="en-US" sz="3100" dirty="0"/>
              <a:t>Examples of hash functions are SHA-224, SHA-256, SHA-384, SHA-512, SHA-512/224, and SHA-512/256.</a:t>
            </a:r>
          </a:p>
          <a:p>
            <a:r>
              <a:rPr lang="en-US" sz="3100" dirty="0"/>
              <a:t>The number of fixed binary digits output for the hashes range from 160 bits for SHA-224 to 512 bits for the SHA-512.</a:t>
            </a:r>
          </a:p>
        </p:txBody>
      </p:sp>
    </p:spTree>
    <p:extLst>
      <p:ext uri="{BB962C8B-B14F-4D97-AF65-F5344CB8AC3E}">
        <p14:creationId xmlns:p14="http://schemas.microsoft.com/office/powerpoint/2010/main" val="41137614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4277" y="274137"/>
            <a:ext cx="4183445" cy="1325563"/>
          </a:xfrm>
        </p:spPr>
        <p:txBody>
          <a:bodyPr/>
          <a:lstStyle/>
          <a:p>
            <a:r>
              <a:rPr lang="en-US" dirty="0"/>
              <a:t>H</a:t>
            </a:r>
            <a:r>
              <a:rPr lang="en-US" cap="none" dirty="0"/>
              <a:t>ash Example</a:t>
            </a:r>
          </a:p>
        </p:txBody>
      </p:sp>
      <p:sp>
        <p:nvSpPr>
          <p:cNvPr id="3" name="Content Placeholder 2"/>
          <p:cNvSpPr>
            <a:spLocks noGrp="1"/>
          </p:cNvSpPr>
          <p:nvPr>
            <p:ph idx="1"/>
          </p:nvPr>
        </p:nvSpPr>
        <p:spPr>
          <a:xfrm>
            <a:off x="1977774" y="1599700"/>
            <a:ext cx="10515600" cy="4351338"/>
          </a:xfrm>
        </p:spPr>
        <p:txBody>
          <a:bodyPr>
            <a:normAutofit/>
          </a:bodyPr>
          <a:lstStyle/>
          <a:p>
            <a:r>
              <a:rPr lang="en-US" dirty="0"/>
              <a:t>A hexadecimal representation of data.</a:t>
            </a:r>
          </a:p>
        </p:txBody>
      </p:sp>
      <p:pic>
        <p:nvPicPr>
          <p:cNvPr id="4" name="Picture 3" descr="C:\Users\Sean\Downloads\How Hashing Work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7774" y="2339716"/>
            <a:ext cx="8235472" cy="4056521"/>
          </a:xfrm>
          <a:prstGeom prst="rect">
            <a:avLst/>
          </a:prstGeom>
          <a:noFill/>
          <a:ln>
            <a:noFill/>
          </a:ln>
        </p:spPr>
      </p:pic>
    </p:spTree>
    <p:extLst>
      <p:ext uri="{BB962C8B-B14F-4D97-AF65-F5344CB8AC3E}">
        <p14:creationId xmlns:p14="http://schemas.microsoft.com/office/powerpoint/2010/main" val="2989116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53908" y="613079"/>
            <a:ext cx="8737992" cy="1325562"/>
          </a:xfrm>
        </p:spPr>
        <p:txBody>
          <a:bodyPr>
            <a:normAutofit fontScale="90000"/>
          </a:bodyPr>
          <a:lstStyle/>
          <a:p>
            <a:r>
              <a:rPr lang="en-US" dirty="0" smtClean="0"/>
              <a:t>Again, the hash is like a fingerprint of the data: Data goes in and hash comes out</a:t>
            </a:r>
            <a:endParaRPr lang="en-US" dirty="0"/>
          </a:p>
        </p:txBody>
      </p:sp>
      <p:pic>
        <p:nvPicPr>
          <p:cNvPr id="4"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118622" y="2184400"/>
            <a:ext cx="2041434" cy="2418424"/>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1628545" y="4901372"/>
            <a:ext cx="1873857" cy="141052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SHA 256</a:t>
            </a:r>
          </a:p>
          <a:p>
            <a:pPr algn="ctr"/>
            <a:r>
              <a:rPr lang="en-US" sz="2800" dirty="0"/>
              <a:t>Hash algorithm</a:t>
            </a:r>
          </a:p>
        </p:txBody>
      </p:sp>
      <p:sp>
        <p:nvSpPr>
          <p:cNvPr id="6" name="Rectangle 5"/>
          <p:cNvSpPr/>
          <p:nvPr/>
        </p:nvSpPr>
        <p:spPr>
          <a:xfrm>
            <a:off x="3160056" y="3793378"/>
            <a:ext cx="8892244" cy="400110"/>
          </a:xfrm>
          <a:prstGeom prst="rect">
            <a:avLst/>
          </a:prstGeom>
        </p:spPr>
        <p:txBody>
          <a:bodyPr wrap="square">
            <a:spAutoFit/>
          </a:bodyPr>
          <a:lstStyle/>
          <a:p>
            <a:r>
              <a:rPr lang="en-US" sz="2000" dirty="0">
                <a:solidFill>
                  <a:srgbClr val="00B050"/>
                </a:solidFill>
                <a:latin typeface="Raleway"/>
              </a:rPr>
              <a:t>b08022d315cf1eb12d2665bded0e6af40653c0a0be975232fb49bcbd021cfc36</a:t>
            </a:r>
            <a:endParaRPr lang="en-US" sz="2000" dirty="0">
              <a:solidFill>
                <a:srgbClr val="00B050"/>
              </a:solidFill>
            </a:endParaRPr>
          </a:p>
        </p:txBody>
      </p:sp>
      <p:sp>
        <p:nvSpPr>
          <p:cNvPr id="7" name="Rectangle 6"/>
          <p:cNvSpPr/>
          <p:nvPr/>
        </p:nvSpPr>
        <p:spPr>
          <a:xfrm>
            <a:off x="1945113" y="2237189"/>
            <a:ext cx="169699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smtClean="0">
                <a:ln>
                  <a:noFill/>
                </a:ln>
                <a:solidFill>
                  <a:prstClr val="black"/>
                </a:solidFill>
                <a:effectLst/>
                <a:uLnTx/>
                <a:uFillTx/>
                <a:latin typeface="Calibri" panose="020F0502020204030204"/>
                <a:ea typeface="+mn-ea"/>
                <a:cs typeface="+mn-cs"/>
              </a:rPr>
              <a:t>Hello</a:t>
            </a:r>
            <a:r>
              <a:rPr kumimoji="0" lang="en-US" sz="2800" i="0" u="none" strike="noStrike" kern="1200" cap="none" spc="0" normalizeH="0" noProof="0" dirty="0" smtClean="0">
                <a:ln>
                  <a:noFill/>
                </a:ln>
                <a:solidFill>
                  <a:prstClr val="black"/>
                </a:solidFill>
                <a:effectLst/>
                <a:uLnTx/>
                <a:uFillTx/>
                <a:latin typeface="Calibri" panose="020F0502020204030204"/>
                <a:ea typeface="+mn-ea"/>
                <a:cs typeface="+mn-cs"/>
              </a:rPr>
              <a:t> World</a:t>
            </a:r>
            <a:endParaRPr kumimoji="0" lang="en-US" sz="280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3" name="Cloud Callout 2"/>
          <p:cNvSpPr/>
          <p:nvPr/>
        </p:nvSpPr>
        <p:spPr>
          <a:xfrm>
            <a:off x="8147406" y="4973291"/>
            <a:ext cx="3071973" cy="954898"/>
          </a:xfrm>
          <a:prstGeom prst="cloudCallout">
            <a:avLst>
              <a:gd name="adj1" fmla="val -41886"/>
              <a:gd name="adj2" fmla="val -1333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 data fingerprint</a:t>
            </a:r>
            <a:endParaRPr lang="en-US" sz="2400" dirty="0"/>
          </a:p>
        </p:txBody>
      </p:sp>
    </p:spTree>
    <p:extLst>
      <p:ext uri="{BB962C8B-B14F-4D97-AF65-F5344CB8AC3E}">
        <p14:creationId xmlns:p14="http://schemas.microsoft.com/office/powerpoint/2010/main" val="70082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
                                        <p:tgtEl>
                                          <p:spTgt spid="7"/>
                                        </p:tgtEl>
                                        <p:attrNameLst>
                                          <p:attrName>ppt_x</p:attrName>
                                        </p:attrNameLst>
                                      </p:cBhvr>
                                      <p:tavLst>
                                        <p:tav tm="0">
                                          <p:val>
                                            <p:strVal val="ppt_x"/>
                                          </p:val>
                                        </p:tav>
                                        <p:tav tm="100000">
                                          <p:val>
                                            <p:strVal val="ppt_x"/>
                                          </p:val>
                                        </p:tav>
                                      </p:tavLst>
                                    </p:anim>
                                    <p:anim calcmode="lin" valueType="num">
                                      <p:cBhvr additive="base">
                                        <p:cTn id="7" dur="10"/>
                                        <p:tgtEl>
                                          <p:spTgt spid="7"/>
                                        </p:tgtEl>
                                        <p:attrNameLst>
                                          <p:attrName>ppt_y</p:attrName>
                                        </p:attrNameLst>
                                      </p:cBhvr>
                                      <p:tavLst>
                                        <p:tav tm="0">
                                          <p:val>
                                            <p:strVal val="ppt_y"/>
                                          </p:val>
                                        </p:tav>
                                        <p:tav tm="100000">
                                          <p:val>
                                            <p:strVal val="1+ppt_h/2"/>
                                          </p:val>
                                        </p:tav>
                                      </p:tavLst>
                                    </p:anim>
                                    <p:set>
                                      <p:cBhvr>
                                        <p:cTn id="8" dur="1" fill="hold">
                                          <p:stCondLst>
                                            <p:cond delay="9"/>
                                          </p:stCondLst>
                                        </p:cTn>
                                        <p:tgtEl>
                                          <p:spTgt spid="7"/>
                                        </p:tgtEl>
                                        <p:attrNameLst>
                                          <p:attrName>style.visibility</p:attrName>
                                        </p:attrNameLst>
                                      </p:cBhvr>
                                      <p:to>
                                        <p:strVal val="hidden"/>
                                      </p:to>
                                    </p:set>
                                  </p:childTnLst>
                                </p:cTn>
                              </p:par>
                            </p:childTnLst>
                          </p:cTn>
                        </p:par>
                        <p:par>
                          <p:cTn id="9" fill="hold">
                            <p:stCondLst>
                              <p:cond delay="1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 fill="hold"/>
                                        <p:tgtEl>
                                          <p:spTgt spid="6"/>
                                        </p:tgtEl>
                                        <p:attrNameLst>
                                          <p:attrName>ppt_x</p:attrName>
                                        </p:attrNameLst>
                                      </p:cBhvr>
                                      <p:tavLst>
                                        <p:tav tm="0">
                                          <p:val>
                                            <p:strVal val="0-#ppt_w/2"/>
                                          </p:val>
                                        </p:tav>
                                        <p:tav tm="100000">
                                          <p:val>
                                            <p:strVal val="#ppt_x"/>
                                          </p:val>
                                        </p:tav>
                                      </p:tavLst>
                                    </p:anim>
                                    <p:anim calcmode="lin" valueType="num">
                                      <p:cBhvr additive="base">
                                        <p:cTn id="13" dur="1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8553" y="2340652"/>
            <a:ext cx="1735624" cy="20561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74982" y="2543201"/>
            <a:ext cx="5618942"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prstClr val="black"/>
                </a:solidFill>
                <a:effectLst/>
                <a:uLnTx/>
                <a:uFillTx/>
                <a:latin typeface="Calibri" panose="020F0502020204030204"/>
                <a:ea typeface="+mn-ea"/>
                <a:cs typeface="+mn-cs"/>
              </a:rPr>
              <a:t>Jody 3 BARTS to </a:t>
            </a:r>
            <a:r>
              <a:rPr kumimoji="0" lang="en-US" sz="4000" i="0" u="none" strike="noStrike" kern="1200" cap="none" spc="0" normalizeH="0" baseline="0" noProof="0" dirty="0" smtClean="0">
                <a:ln>
                  <a:noFill/>
                </a:ln>
                <a:solidFill>
                  <a:prstClr val="black"/>
                </a:solidFill>
                <a:effectLst/>
                <a:uLnTx/>
                <a:uFillTx/>
                <a:latin typeface="Calibri" panose="020F0502020204030204"/>
                <a:ea typeface="+mn-ea"/>
                <a:cs typeface="+mn-cs"/>
              </a:rPr>
              <a:t>Sean</a:t>
            </a:r>
          </a:p>
        </p:txBody>
      </p:sp>
      <p:sp>
        <p:nvSpPr>
          <p:cNvPr id="4" name="Rectangle 3"/>
          <p:cNvSpPr/>
          <p:nvPr/>
        </p:nvSpPr>
        <p:spPr>
          <a:xfrm>
            <a:off x="2265612" y="5844264"/>
            <a:ext cx="8707188" cy="400110"/>
          </a:xfrm>
          <a:prstGeom prst="rect">
            <a:avLst/>
          </a:prstGeom>
        </p:spPr>
        <p:txBody>
          <a:bodyPr wrap="square">
            <a:spAutoFit/>
          </a:bodyPr>
          <a:lstStyle/>
          <a:p>
            <a:pPr lvl="0"/>
            <a:r>
              <a:rPr lang="en-US" sz="2000" dirty="0" smtClean="0">
                <a:solidFill>
                  <a:srgbClr val="00B050"/>
                </a:solidFill>
              </a:rPr>
              <a:t>c2608a6a1f62e75cb87e4f9bdff4bfc6afb54f886c2c9848a4a1ca044250ed39</a:t>
            </a:r>
            <a:endParaRPr kumimoji="0" lang="en-US" sz="20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6" name="TextBox 5"/>
          <p:cNvSpPr txBox="1"/>
          <p:nvPr/>
        </p:nvSpPr>
        <p:spPr>
          <a:xfrm>
            <a:off x="3054815" y="278549"/>
            <a:ext cx="85728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Calibri" panose="020F0502020204030204"/>
                <a:ea typeface="+mn-ea"/>
                <a:cs typeface="+mn-cs"/>
              </a:rPr>
              <a:t>Notice the hash</a:t>
            </a:r>
            <a:r>
              <a:rPr lang="en-US" sz="3200" dirty="0">
                <a:solidFill>
                  <a:srgbClr val="FF0000"/>
                </a:solidFill>
                <a:latin typeface="Calibri" panose="020F0502020204030204"/>
              </a:rPr>
              <a:t> </a:t>
            </a:r>
            <a:r>
              <a:rPr lang="en-US" sz="3200" dirty="0" smtClean="0">
                <a:solidFill>
                  <a:srgbClr val="FF0000"/>
                </a:solidFill>
                <a:latin typeface="Calibri" panose="020F0502020204030204"/>
              </a:rPr>
              <a:t>value is different after processing two data stings through the </a:t>
            </a:r>
            <a:r>
              <a:rPr kumimoji="0" lang="en-US" sz="3200" b="0" i="0" u="none" strike="noStrike" kern="1200" cap="none" spc="0" normalizeH="0" baseline="0" noProof="0" dirty="0" smtClean="0">
                <a:ln>
                  <a:noFill/>
                </a:ln>
                <a:solidFill>
                  <a:srgbClr val="FF0000"/>
                </a:solidFill>
                <a:effectLst/>
                <a:uLnTx/>
                <a:uFillTx/>
                <a:latin typeface="Calibri" panose="020F0502020204030204"/>
                <a:ea typeface="+mn-ea"/>
                <a:cs typeface="+mn-cs"/>
              </a:rPr>
              <a:t>SHA 256</a:t>
            </a:r>
            <a:endParaRPr kumimoji="0" lang="en-US" sz="32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 name="Rectangle 6"/>
          <p:cNvSpPr/>
          <p:nvPr/>
        </p:nvSpPr>
        <p:spPr>
          <a:xfrm>
            <a:off x="2238012" y="3615136"/>
            <a:ext cx="8091942" cy="400110"/>
          </a:xfrm>
          <a:prstGeom prst="rect">
            <a:avLst/>
          </a:prstGeom>
        </p:spPr>
        <p:txBody>
          <a:bodyPr wrap="square">
            <a:spAutoFit/>
          </a:bodyPr>
          <a:lstStyle/>
          <a:p>
            <a:r>
              <a:rPr lang="en-US" sz="2000" dirty="0" smtClean="0">
                <a:solidFill>
                  <a:srgbClr val="00B050"/>
                </a:solidFill>
              </a:rPr>
              <a:t>6341a2308b516ba386a8290d14d82fd82eb25b4ed0ecbb7eecc8ff9ff9f80f0c</a:t>
            </a:r>
            <a:endParaRPr lang="en-US" sz="2000" dirty="0">
              <a:solidFill>
                <a:srgbClr val="00B050"/>
              </a:solidFill>
            </a:endParaRPr>
          </a:p>
        </p:txBody>
      </p:sp>
      <p:sp>
        <p:nvSpPr>
          <p:cNvPr id="9" name="Rectangle 8"/>
          <p:cNvSpPr/>
          <p:nvPr/>
        </p:nvSpPr>
        <p:spPr>
          <a:xfrm>
            <a:off x="1482944" y="4800369"/>
            <a:ext cx="626474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smtClean="0">
                <a:ln>
                  <a:noFill/>
                </a:ln>
                <a:solidFill>
                  <a:prstClr val="black"/>
                </a:solidFill>
                <a:effectLst/>
                <a:uLnTx/>
                <a:uFillTx/>
                <a:latin typeface="Calibri" panose="020F0502020204030204"/>
                <a:ea typeface="+mn-ea"/>
                <a:cs typeface="+mn-cs"/>
              </a:rPr>
              <a:t>Jodi </a:t>
            </a:r>
            <a:r>
              <a:rPr kumimoji="0" lang="en-US" sz="4000" i="0" u="none" strike="noStrike" kern="1200" cap="none" spc="0" normalizeH="0" baseline="0" noProof="0" dirty="0">
                <a:ln>
                  <a:noFill/>
                </a:ln>
                <a:solidFill>
                  <a:prstClr val="black"/>
                </a:solidFill>
                <a:effectLst/>
                <a:uLnTx/>
                <a:uFillTx/>
                <a:latin typeface="Calibri" panose="020F0502020204030204"/>
                <a:ea typeface="+mn-ea"/>
                <a:cs typeface="+mn-cs"/>
              </a:rPr>
              <a:t>3 BARTS to </a:t>
            </a:r>
            <a:r>
              <a:rPr kumimoji="0" lang="en-US" sz="4000" i="0" u="none" strike="noStrike" kern="1200" cap="none" spc="0" normalizeH="0" baseline="0" noProof="0" dirty="0" smtClean="0">
                <a:ln>
                  <a:noFill/>
                </a:ln>
                <a:solidFill>
                  <a:prstClr val="black"/>
                </a:solidFill>
                <a:effectLst/>
                <a:uLnTx/>
                <a:uFillTx/>
                <a:latin typeface="Calibri" panose="020F0502020204030204"/>
                <a:ea typeface="+mn-ea"/>
                <a:cs typeface="+mn-cs"/>
              </a:rPr>
              <a:t>Sean</a:t>
            </a:r>
          </a:p>
        </p:txBody>
      </p:sp>
      <p:pic>
        <p:nvPicPr>
          <p:cNvPr id="10"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8553" y="4545874"/>
            <a:ext cx="1735624" cy="2056141"/>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2227095" y="4874876"/>
            <a:ext cx="256614" cy="534256"/>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137305" y="2686505"/>
            <a:ext cx="256614" cy="534256"/>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84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SHA 256</a:t>
            </a:r>
          </a:p>
        </p:txBody>
      </p:sp>
      <p:sp>
        <p:nvSpPr>
          <p:cNvPr id="3" name="Content Placeholder 2"/>
          <p:cNvSpPr>
            <a:spLocks noGrp="1"/>
          </p:cNvSpPr>
          <p:nvPr>
            <p:ph type="subTitle" idx="1"/>
          </p:nvPr>
        </p:nvSpPr>
        <p:spPr/>
        <p:txBody>
          <a:bodyPr/>
          <a:lstStyle/>
          <a:p>
            <a:r>
              <a:rPr lang="en-US" sz="4800" dirty="0"/>
              <a:t>Details on</a:t>
            </a:r>
            <a:r>
              <a:rPr lang="en-US" sz="4800" dirty="0">
                <a:solidFill>
                  <a:srgbClr val="FF0000"/>
                </a:solidFill>
              </a:rPr>
              <a:t> </a:t>
            </a:r>
            <a:r>
              <a:rPr lang="en-US" sz="4800" dirty="0"/>
              <a:t>the</a:t>
            </a:r>
            <a:r>
              <a:rPr lang="en-US" sz="4800" dirty="0">
                <a:solidFill>
                  <a:srgbClr val="FF0000"/>
                </a:solidFill>
              </a:rPr>
              <a:t> </a:t>
            </a:r>
            <a:r>
              <a:rPr lang="en-US" sz="4800" dirty="0"/>
              <a:t>SHA256 Hash Algorithm </a:t>
            </a:r>
            <a:r>
              <a:rPr lang="en-US" sz="4800" dirty="0" smtClean="0"/>
              <a:t>Process</a:t>
            </a:r>
            <a:endParaRPr lang="en-US" dirty="0"/>
          </a:p>
        </p:txBody>
      </p:sp>
    </p:spTree>
    <p:extLst>
      <p:ext uri="{BB962C8B-B14F-4D97-AF65-F5344CB8AC3E}">
        <p14:creationId xmlns:p14="http://schemas.microsoft.com/office/powerpoint/2010/main" val="42538332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SHA 256</a:t>
            </a:r>
          </a:p>
        </p:txBody>
      </p:sp>
      <p:sp>
        <p:nvSpPr>
          <p:cNvPr id="3" name="Content Placeholder 2"/>
          <p:cNvSpPr>
            <a:spLocks noGrp="1"/>
          </p:cNvSpPr>
          <p:nvPr>
            <p:ph type="subTitle" idx="1"/>
          </p:nvPr>
        </p:nvSpPr>
        <p:spPr/>
        <p:txBody>
          <a:bodyPr/>
          <a:lstStyle/>
          <a:p>
            <a:r>
              <a:rPr lang="en-US" sz="4800" dirty="0"/>
              <a:t>Details on</a:t>
            </a:r>
            <a:r>
              <a:rPr lang="en-US" sz="4800" dirty="0">
                <a:solidFill>
                  <a:srgbClr val="FF0000"/>
                </a:solidFill>
              </a:rPr>
              <a:t> </a:t>
            </a:r>
            <a:r>
              <a:rPr lang="en-US" sz="4800" dirty="0"/>
              <a:t>the</a:t>
            </a:r>
            <a:r>
              <a:rPr lang="en-US" sz="4800" dirty="0">
                <a:solidFill>
                  <a:srgbClr val="FF0000"/>
                </a:solidFill>
              </a:rPr>
              <a:t> </a:t>
            </a:r>
            <a:r>
              <a:rPr lang="en-US" sz="4800" dirty="0"/>
              <a:t>SHA256 Hash Algorithm </a:t>
            </a:r>
            <a:r>
              <a:rPr lang="en-US" sz="4800" dirty="0" smtClean="0"/>
              <a:t>Process</a:t>
            </a:r>
            <a:endParaRPr lang="en-US" dirty="0"/>
          </a:p>
        </p:txBody>
      </p:sp>
    </p:spTree>
    <p:extLst>
      <p:ext uri="{BB962C8B-B14F-4D97-AF65-F5344CB8AC3E}">
        <p14:creationId xmlns:p14="http://schemas.microsoft.com/office/powerpoint/2010/main" val="2764405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17216" y="2347628"/>
            <a:ext cx="2733675" cy="323850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513769" y="5689583"/>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SHA 256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Hash algorithm</a:t>
            </a:r>
          </a:p>
        </p:txBody>
      </p:sp>
      <p:sp>
        <p:nvSpPr>
          <p:cNvPr id="5" name="Rectangle 4"/>
          <p:cNvSpPr/>
          <p:nvPr/>
        </p:nvSpPr>
        <p:spPr>
          <a:xfrm>
            <a:off x="3341716" y="2057019"/>
            <a:ext cx="330952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Buffalo is always warm</a:t>
            </a:r>
          </a:p>
        </p:txBody>
      </p:sp>
      <p:sp>
        <p:nvSpPr>
          <p:cNvPr id="4" name="Rectangle 3"/>
          <p:cNvSpPr/>
          <p:nvPr/>
        </p:nvSpPr>
        <p:spPr>
          <a:xfrm>
            <a:off x="3341716" y="6050303"/>
            <a:ext cx="8850284" cy="784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a:t>
            </a: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100" b="0" i="0" u="none" strike="noStrike" kern="1200" cap="none" spc="0" normalizeH="0" baseline="0" noProof="0" dirty="0">
                <a:ln>
                  <a:noFill/>
                </a:ln>
                <a:solidFill>
                  <a:srgbClr val="00B050"/>
                </a:solidFill>
                <a:effectLst/>
                <a:uLnTx/>
                <a:uFillTx/>
                <a:latin typeface="Calibri" panose="020F0502020204030204"/>
                <a:ea typeface="+mn-ea"/>
                <a:cs typeface="+mn-cs"/>
              </a:rPr>
              <a:t>45a2254a1a738db3b789c2b6d57e871e75ed8d6c3ee76b5022875a419b1a8ab5</a:t>
            </a:r>
          </a:p>
        </p:txBody>
      </p:sp>
      <p:sp>
        <p:nvSpPr>
          <p:cNvPr id="6" name="TextBox 5"/>
          <p:cNvSpPr txBox="1"/>
          <p:nvPr/>
        </p:nvSpPr>
        <p:spPr>
          <a:xfrm>
            <a:off x="2594113" y="82445"/>
            <a:ext cx="8583176" cy="181588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Text is input into the SHA256 algorithm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Converts text into binary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srgbClr val="7030A0"/>
                </a:solidFill>
                <a:effectLst/>
                <a:uLnTx/>
                <a:uFillTx/>
                <a:latin typeface="Calibri" panose="020F0502020204030204"/>
                <a:ea typeface="+mn-ea"/>
                <a:cs typeface="+mn-cs"/>
              </a:rPr>
              <a:t>Does a number of </a:t>
            </a:r>
            <a:r>
              <a:rPr kumimoji="0" lang="en-US" sz="2800" b="0" i="0" u="none" strike="noStrike" kern="1200" cap="none" spc="0" normalizeH="0" baseline="0" noProof="0" dirty="0" smtClean="0">
                <a:ln>
                  <a:noFill/>
                </a:ln>
                <a:solidFill>
                  <a:srgbClr val="7030A0"/>
                </a:solidFill>
                <a:effectLst/>
                <a:uLnTx/>
                <a:uFillTx/>
                <a:latin typeface="Calibri" panose="020F0502020204030204"/>
                <a:ea typeface="+mn-ea"/>
                <a:cs typeface="+mn-cs"/>
              </a:rPr>
              <a:t>transformations</a:t>
            </a:r>
            <a:endParaRPr kumimoji="0" lang="en-US" sz="2800" b="0"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rPr>
              <a:t>Outputs a 256 bit number in hexadecimal format</a:t>
            </a:r>
          </a:p>
        </p:txBody>
      </p:sp>
      <p:sp>
        <p:nvSpPr>
          <p:cNvPr id="7" name="Rectangle 6"/>
          <p:cNvSpPr/>
          <p:nvPr/>
        </p:nvSpPr>
        <p:spPr>
          <a:xfrm>
            <a:off x="3341716" y="3972811"/>
            <a:ext cx="8516363" cy="20774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 </a:t>
            </a:r>
            <a:r>
              <a:rPr kumimoji="0" lang="en-US" sz="2100" b="0" i="0" u="none" strike="noStrike" kern="1200" cap="none" spc="0" normalizeH="0" baseline="0" noProof="0" dirty="0">
                <a:ln>
                  <a:noFill/>
                </a:ln>
                <a:solidFill>
                  <a:srgbClr val="7030A0"/>
                </a:solidFill>
                <a:effectLst/>
                <a:uLnTx/>
                <a:uFillTx/>
                <a:latin typeface="Calibri" panose="020F0502020204030204"/>
                <a:ea typeface="+mn-ea"/>
                <a:cs typeface="+mn-cs"/>
              </a:rPr>
              <a:t>00010110100010001001010100101000011010011100111000110000000000000000000000000000000000000000000000000000000000000000000000000000000000000000000000000000000000000000000000000000000000000000000000000000000000000000000000000000000000000000000000000000000000</a:t>
            </a:r>
          </a:p>
        </p:txBody>
      </p:sp>
      <p:sp>
        <p:nvSpPr>
          <p:cNvPr id="8" name="Rectangle 7"/>
          <p:cNvSpPr/>
          <p:nvPr/>
        </p:nvSpPr>
        <p:spPr>
          <a:xfrm>
            <a:off x="3341716" y="2557363"/>
            <a:ext cx="7211739" cy="143116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1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01000010 01110101 01100110 01100110 01100001 01101100 01101111 00100000 01101001 01110011 00100000 01100001 01101100 01110111 01100001 01111001 01110011 00100000 01110111 01100001 01110010 01101101 00001010 </a:t>
            </a:r>
          </a:p>
        </p:txBody>
      </p:sp>
    </p:spTree>
    <p:extLst>
      <p:ext uri="{BB962C8B-B14F-4D97-AF65-F5344CB8AC3E}">
        <p14:creationId xmlns:p14="http://schemas.microsoft.com/office/powerpoint/2010/main" val="3223706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grinder 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60112" y="2401060"/>
            <a:ext cx="2733675" cy="323850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512393" y="5725081"/>
            <a:ext cx="1195058" cy="87652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SHA 256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Hash algorithm</a:t>
            </a:r>
          </a:p>
        </p:txBody>
      </p:sp>
      <p:sp>
        <p:nvSpPr>
          <p:cNvPr id="5" name="Rectangle 4"/>
          <p:cNvSpPr/>
          <p:nvPr/>
        </p:nvSpPr>
        <p:spPr>
          <a:xfrm>
            <a:off x="3351809" y="1826056"/>
            <a:ext cx="8707188" cy="40164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Four score and seven years ago our fathers brought forth on this continent, a new nation, conceived in Liberty, and dedicated to the proposition that all men are created equal.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But, in a larger sense, we can not dedicate -- we can not consecrate -- we can not hallow -- 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that we here highly resolve that these dead shall not have died in vain -- that this nation, under God, shall have a new birth of freedom -- and that government of the people, by the people, for the people, shall not perish from the earth.</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Abraham Lincoln</a:t>
            </a:r>
            <a:b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November 19, 1863</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2707451" y="4524753"/>
            <a:ext cx="8707188"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00B050"/>
                </a:solidFill>
                <a:effectLst/>
                <a:uLnTx/>
                <a:uFillTx/>
                <a:latin typeface="Calibri" panose="020F0502020204030204"/>
                <a:ea typeface="+mn-ea"/>
                <a:cs typeface="+mn-cs"/>
              </a:rPr>
              <a:t>4f23fe7c74321509282780d70627bb9b537411855beb823ee52a0cfd7a1c76d9</a:t>
            </a:r>
          </a:p>
        </p:txBody>
      </p:sp>
      <p:sp>
        <p:nvSpPr>
          <p:cNvPr id="6" name="TextBox 5"/>
          <p:cNvSpPr txBox="1"/>
          <p:nvPr/>
        </p:nvSpPr>
        <p:spPr>
          <a:xfrm>
            <a:off x="2386993" y="256396"/>
            <a:ext cx="998260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rPr>
              <a:t>NOTE: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It does not matter how large the text is; the hash function only outputs a 256 bit string in hexadecimal format. </a:t>
            </a:r>
            <a:endParaRPr kumimoji="0" lang="en-US" sz="32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19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2"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0-ppt_w/2"/>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illustration, Why You Can't Cheat at Bitco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0" y="0"/>
            <a:ext cx="5905500" cy="67913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97408" y="999744"/>
            <a:ext cx="5145024" cy="2000548"/>
          </a:xfrm>
          <a:prstGeom prst="rect">
            <a:avLst/>
          </a:prstGeom>
          <a:noFill/>
        </p:spPr>
        <p:txBody>
          <a:bodyPr wrap="square" rtlCol="0">
            <a:spAutoFit/>
          </a:bodyPr>
          <a:lstStyle/>
          <a:p>
            <a:r>
              <a:rPr lang="en-US" sz="2800" dirty="0" smtClean="0">
                <a:solidFill>
                  <a:schemeClr val="bg1"/>
                </a:solidFill>
              </a:rPr>
              <a:t>Great overview of why you cant cheat at Bitcoin. From a twitter feed at: </a:t>
            </a:r>
          </a:p>
          <a:p>
            <a:r>
              <a:rPr lang="en-US" sz="2000" dirty="0">
                <a:hlinkClick r:id="rId3"/>
              </a:rPr>
              <a:t>https://twitter.com/JacBurns_Comext/status/878587756431233024</a:t>
            </a:r>
            <a:endParaRPr lang="en-US" sz="2000" dirty="0">
              <a:solidFill>
                <a:schemeClr val="bg1"/>
              </a:solidFill>
            </a:endParaRPr>
          </a:p>
        </p:txBody>
      </p:sp>
    </p:spTree>
    <p:extLst>
      <p:ext uri="{BB962C8B-B14F-4D97-AF65-F5344CB8AC3E}">
        <p14:creationId xmlns:p14="http://schemas.microsoft.com/office/powerpoint/2010/main" val="5921668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805398" y="272181"/>
            <a:ext cx="10494405" cy="6169638"/>
          </a:xfrm>
          <a:prstGeom prst="rect">
            <a:avLst/>
          </a:prstGeom>
        </p:spPr>
        <p:txBody>
          <a:bodyPr wrap="square">
            <a:spAutoFit/>
          </a:bodyPr>
          <a:lstStyle/>
          <a:p>
            <a:pPr algn="ct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ARTBARTS Inc. at </a:t>
            </a:r>
            <a:r>
              <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https://artbarts.com/</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The </a:t>
            </a:r>
            <a:r>
              <a:rPr lang="en-US" sz="2800" b="1" dirty="0">
                <a:latin typeface="Calibri" panose="020F0502020204030204" pitchFamily="34" charset="0"/>
                <a:ea typeface="Calibri" panose="020F0502020204030204" pitchFamily="34" charset="0"/>
                <a:cs typeface="Calibri" panose="020F0502020204030204" pitchFamily="34" charset="0"/>
              </a:rPr>
              <a:t>B</a:t>
            </a:r>
            <a:r>
              <a:rPr lang="en-US" sz="2800" dirty="0">
                <a:latin typeface="Calibri" panose="020F0502020204030204" pitchFamily="34" charset="0"/>
                <a:ea typeface="Calibri" panose="020F0502020204030204" pitchFamily="34" charset="0"/>
                <a:cs typeface="Calibri" panose="020F0502020204030204" pitchFamily="34" charset="0"/>
              </a:rPr>
              <a:t>lockchain </a:t>
            </a:r>
            <a:r>
              <a:rPr lang="en-US" sz="2800" b="1" dirty="0">
                <a:latin typeface="Calibri" panose="020F0502020204030204" pitchFamily="34" charset="0"/>
                <a:ea typeface="Calibri" panose="020F0502020204030204" pitchFamily="34" charset="0"/>
                <a:cs typeface="Calibri" panose="020F0502020204030204" pitchFamily="34" charset="0"/>
              </a:rPr>
              <a:t>ART</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b="1" dirty="0">
                <a:latin typeface="Calibri" panose="020F0502020204030204" pitchFamily="34" charset="0"/>
                <a:ea typeface="Calibri" panose="020F0502020204030204" pitchFamily="34" charset="0"/>
                <a:cs typeface="Calibri" panose="020F0502020204030204" pitchFamily="34" charset="0"/>
              </a:rPr>
              <a:t>S</a:t>
            </a:r>
            <a:r>
              <a:rPr lang="en-US" sz="2800" dirty="0">
                <a:latin typeface="Calibri" panose="020F0502020204030204" pitchFamily="34" charset="0"/>
                <a:ea typeface="Calibri" panose="020F0502020204030204" pitchFamily="34" charset="0"/>
                <a:cs typeface="Calibri" panose="020F0502020204030204" pitchFamily="34" charset="0"/>
              </a:rPr>
              <a:t>imulation (</a:t>
            </a:r>
            <a:r>
              <a:rPr lang="en-US" sz="2800" b="1" dirty="0">
                <a:latin typeface="Calibri" panose="020F0502020204030204" pitchFamily="34" charset="0"/>
                <a:ea typeface="Calibri" panose="020F0502020204030204" pitchFamily="34" charset="0"/>
                <a:cs typeface="Calibri" panose="020F0502020204030204" pitchFamily="34" charset="0"/>
              </a:rPr>
              <a:t>BARTS</a:t>
            </a:r>
            <a:r>
              <a:rPr lang="en-US" sz="2800" dirty="0">
                <a:latin typeface="Calibri" panose="020F0502020204030204" pitchFamily="34" charset="0"/>
                <a:ea typeface="Calibri" panose="020F0502020204030204" pitchFamily="34" charset="0"/>
                <a:cs typeface="Calibri" panose="020F0502020204030204" pitchFamily="34"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50000"/>
              </a:lnSpc>
              <a:spcAft>
                <a:spcPts val="800"/>
              </a:spcAft>
            </a:pPr>
            <a:r>
              <a:rPr lang="en-US" dirty="0" err="1">
                <a:latin typeface="Calibri" panose="020F0502020204030204" pitchFamily="34" charset="0"/>
                <a:ea typeface="Calibri" panose="020F0502020204030204" pitchFamily="34" charset="0"/>
                <a:cs typeface="Calibri" panose="020F0502020204030204" pitchFamily="34" charset="0"/>
              </a:rPr>
              <a:t>Blockchains</a:t>
            </a:r>
            <a:r>
              <a:rPr lang="en-US" dirty="0">
                <a:latin typeface="Calibri" panose="020F0502020204030204" pitchFamily="34" charset="0"/>
                <a:ea typeface="Calibri" panose="020F0502020204030204" pitchFamily="34" charset="0"/>
                <a:cs typeface="Calibri" panose="020F0502020204030204" pitchFamily="34" charset="0"/>
              </a:rPr>
              <a:t> help solve problems in both the public and private sectors involving government, business, medical, security, food processing, and transportation applications. To aid in the process of understanding blockchain concepts, we are introducing the Blockchain ART Simulation (BARTS). The simulation is used to illustrate the interrelationship of blockchain mining, cryptocurrency, and hashing concepts. The hash algorithm, SHA3, is used in cryptocurrency mining to make sure that there is no cheating, double spending, and to eliminate denial of service attacks. To participate as a miner, please bring a laptop, tablet or smartphone that is </a:t>
            </a:r>
            <a:r>
              <a:rPr lang="en-US" dirty="0" err="1">
                <a:latin typeface="Calibri" panose="020F0502020204030204" pitchFamily="34" charset="0"/>
                <a:ea typeface="Calibri" panose="020F0502020204030204" pitchFamily="34" charset="0"/>
                <a:cs typeface="Calibri" panose="020F0502020204030204" pitchFamily="34" charset="0"/>
              </a:rPr>
              <a:t>wifi</a:t>
            </a:r>
            <a:r>
              <a:rPr lang="en-US" dirty="0">
                <a:latin typeface="Calibri" panose="020F0502020204030204" pitchFamily="34" charset="0"/>
                <a:ea typeface="Calibri" panose="020F0502020204030204" pitchFamily="34" charset="0"/>
                <a:cs typeface="Calibri" panose="020F0502020204030204" pitchFamily="34" charset="0"/>
              </a:rPr>
              <a:t> enabled.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ARTBARTS</a:t>
            </a:r>
            <a:r>
              <a:rPr lang="en-US" dirty="0">
                <a:latin typeface="Calibri" panose="020F0502020204030204" pitchFamily="34" charset="0"/>
                <a:ea typeface="Calibri" panose="020F0502020204030204" pitchFamily="34" charset="0"/>
              </a:rPr>
              <a:t> Inc. is a blockchain-based network for buying and selling pencil drawing and sketches (Figure 1). The initial coin offering for the 200 million BARTS tokens took place in July of 2018.  Two hundred famous pencil artists received from 1,000 to 20,000 BARTS tokens if they agreed only to sell their pencil drawings through the ARTBARTS network for two years. Over 10,000 gallery owners, investors, dealers, collectors and even artists purchased 60 million BARTS for approximately $100 million in US funds. There are now over 60,000 artists and buyers participating in the marketplace. BARTS miners must use the interactive online mining software for solving a hash problem. </a:t>
            </a:r>
            <a:endParaRPr lang="en-US" dirty="0"/>
          </a:p>
        </p:txBody>
      </p:sp>
    </p:spTree>
    <p:extLst>
      <p:ext uri="{BB962C8B-B14F-4D97-AF65-F5344CB8AC3E}">
        <p14:creationId xmlns:p14="http://schemas.microsoft.com/office/powerpoint/2010/main" val="40051192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2104047" y="2329934"/>
            <a:ext cx="8305030" cy="830997"/>
          </a:xfrm>
          <a:prstGeom prst="rect">
            <a:avLst/>
          </a:prstGeom>
        </p:spPr>
        <p:txBody>
          <a:bodyPr wrap="none">
            <a:spAutoFit/>
          </a:bodyPr>
          <a:lstStyle/>
          <a:p>
            <a:r>
              <a:rPr lang="en-US" sz="4800" dirty="0"/>
              <a:t>https://marvelapp.com/43gbd1f</a:t>
            </a:r>
          </a:p>
        </p:txBody>
      </p:sp>
      <p:sp>
        <p:nvSpPr>
          <p:cNvPr id="6" name="Title 5"/>
          <p:cNvSpPr>
            <a:spLocks noGrp="1"/>
          </p:cNvSpPr>
          <p:nvPr>
            <p:ph type="title"/>
          </p:nvPr>
        </p:nvSpPr>
        <p:spPr>
          <a:xfrm>
            <a:off x="672824" y="0"/>
            <a:ext cx="10515600" cy="1618523"/>
          </a:xfrm>
        </p:spPr>
        <p:txBody>
          <a:bodyPr/>
          <a:lstStyle/>
          <a:p>
            <a:r>
              <a:rPr lang="en-US" dirty="0" smtClean="0">
                <a:solidFill>
                  <a:schemeClr val="bg1"/>
                </a:solidFill>
              </a:rPr>
              <a:t>The BARTS Simulation</a:t>
            </a:r>
            <a:endParaRPr lang="en-US" dirty="0">
              <a:solidFill>
                <a:schemeClr val="bg1"/>
              </a:solidFill>
            </a:endParaRPr>
          </a:p>
        </p:txBody>
      </p:sp>
      <p:sp>
        <p:nvSpPr>
          <p:cNvPr id="7" name="Text Placeholder 6"/>
          <p:cNvSpPr>
            <a:spLocks noGrp="1"/>
          </p:cNvSpPr>
          <p:nvPr>
            <p:ph type="body" idx="1"/>
          </p:nvPr>
        </p:nvSpPr>
        <p:spPr>
          <a:xfrm>
            <a:off x="851728" y="5195750"/>
            <a:ext cx="10515600" cy="1500187"/>
          </a:xfrm>
        </p:spPr>
        <p:txBody>
          <a:bodyPr>
            <a:normAutofit/>
          </a:bodyPr>
          <a:lstStyle/>
          <a:p>
            <a:r>
              <a:rPr lang="en-US" sz="4400" dirty="0">
                <a:solidFill>
                  <a:schemeClr val="bg1"/>
                </a:solidFill>
              </a:rPr>
              <a:t>An example of a BARTS Wallet </a:t>
            </a:r>
            <a:r>
              <a:rPr lang="en-US" sz="4400" dirty="0" smtClean="0">
                <a:solidFill>
                  <a:schemeClr val="bg1"/>
                </a:solidFill>
                <a:hlinkClick r:id="rId2"/>
              </a:rPr>
              <a:t>https</a:t>
            </a:r>
            <a:r>
              <a:rPr lang="en-US" sz="4400" dirty="0">
                <a:solidFill>
                  <a:schemeClr val="bg1"/>
                </a:solidFill>
                <a:hlinkClick r:id="rId2"/>
              </a:rPr>
              <a:t>://</a:t>
            </a:r>
            <a:r>
              <a:rPr lang="en-US" sz="4400" dirty="0" smtClean="0">
                <a:solidFill>
                  <a:schemeClr val="bg1"/>
                </a:solidFill>
                <a:hlinkClick r:id="rId2"/>
              </a:rPr>
              <a:t>marvelapp.com/43gbd1f</a:t>
            </a:r>
            <a:r>
              <a:rPr lang="en-US" sz="4400" dirty="0" smtClean="0">
                <a:solidFill>
                  <a:schemeClr val="bg1"/>
                </a:solidFill>
              </a:rPr>
              <a:t> </a:t>
            </a:r>
            <a:endParaRPr lang="en-US" sz="4400" dirty="0">
              <a:solidFill>
                <a:schemeClr val="bg1"/>
              </a:solidFill>
            </a:endParaRPr>
          </a:p>
        </p:txBody>
      </p:sp>
      <p:pic>
        <p:nvPicPr>
          <p:cNvPr id="11" name="Picture 10"/>
          <p:cNvPicPr>
            <a:picLocks noChangeAspect="1"/>
          </p:cNvPicPr>
          <p:nvPr/>
        </p:nvPicPr>
        <p:blipFill>
          <a:blip r:embed="rId3"/>
          <a:stretch>
            <a:fillRect/>
          </a:stretch>
        </p:blipFill>
        <p:spPr>
          <a:xfrm>
            <a:off x="851728" y="2153566"/>
            <a:ext cx="9906024" cy="2416104"/>
          </a:xfrm>
          <a:prstGeom prst="rect">
            <a:avLst/>
          </a:prstGeom>
          <a:solidFill>
            <a:schemeClr val="bg1"/>
          </a:solidFill>
        </p:spPr>
      </p:pic>
    </p:spTree>
    <p:extLst>
      <p:ext uri="{BB962C8B-B14F-4D97-AF65-F5344CB8AC3E}">
        <p14:creationId xmlns:p14="http://schemas.microsoft.com/office/powerpoint/2010/main" val="12804441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891" y="0"/>
            <a:ext cx="6858000" cy="6858000"/>
          </a:xfrm>
          <a:prstGeom prst="rect">
            <a:avLst/>
          </a:prstGeom>
          <a:effectLst>
            <a:softEdge rad="12700"/>
          </a:effectLst>
        </p:spPr>
      </p:pic>
      <p:sp>
        <p:nvSpPr>
          <p:cNvPr id="6" name="Title 5"/>
          <p:cNvSpPr>
            <a:spLocks noGrp="1"/>
          </p:cNvSpPr>
          <p:nvPr>
            <p:ph type="title"/>
          </p:nvPr>
        </p:nvSpPr>
        <p:spPr>
          <a:xfrm>
            <a:off x="839788" y="972593"/>
            <a:ext cx="3932237" cy="827116"/>
          </a:xfrm>
        </p:spPr>
        <p:txBody>
          <a:bodyPr>
            <a:normAutofit/>
          </a:bodyPr>
          <a:lstStyle/>
          <a:p>
            <a:r>
              <a:rPr lang="en-US" sz="4800" dirty="0" smtClean="0"/>
              <a:t>BARTS Players</a:t>
            </a:r>
            <a:endParaRPr lang="en-US" sz="4800" dirty="0"/>
          </a:p>
        </p:txBody>
      </p:sp>
      <p:sp>
        <p:nvSpPr>
          <p:cNvPr id="8" name="Text Placeholder 7"/>
          <p:cNvSpPr>
            <a:spLocks noGrp="1"/>
          </p:cNvSpPr>
          <p:nvPr>
            <p:ph type="body" sz="half" idx="2"/>
          </p:nvPr>
        </p:nvSpPr>
        <p:spPr>
          <a:xfrm>
            <a:off x="839788" y="2057399"/>
            <a:ext cx="4149462" cy="4156969"/>
          </a:xfrm>
        </p:spPr>
        <p:txBody>
          <a:bodyPr>
            <a:normAutofit/>
          </a:bodyPr>
          <a:lstStyle/>
          <a:p>
            <a:pPr marL="285750" indent="-285750">
              <a:buFont typeface="Arial" panose="020B0604020202020204" pitchFamily="34" charset="0"/>
              <a:buChar char="•"/>
            </a:pPr>
            <a:r>
              <a:rPr lang="en-US" sz="2800" dirty="0" smtClean="0">
                <a:solidFill>
                  <a:srgbClr val="FF6600"/>
                </a:solidFill>
              </a:rPr>
              <a:t>Coordinator or instructor</a:t>
            </a:r>
          </a:p>
          <a:p>
            <a:pPr marL="285750" indent="-285750">
              <a:buFont typeface="Arial" panose="020B0604020202020204" pitchFamily="34" charset="0"/>
              <a:buChar char="•"/>
            </a:pPr>
            <a:r>
              <a:rPr lang="en-US" sz="2800" dirty="0" smtClean="0">
                <a:solidFill>
                  <a:srgbClr val="00B050"/>
                </a:solidFill>
              </a:rPr>
              <a:t>3 Artists</a:t>
            </a:r>
          </a:p>
          <a:p>
            <a:pPr marL="285750" indent="-285750">
              <a:buFont typeface="Arial" panose="020B0604020202020204" pitchFamily="34" charset="0"/>
              <a:buChar char="•"/>
            </a:pPr>
            <a:r>
              <a:rPr lang="en-US" sz="2800" dirty="0" smtClean="0">
                <a:solidFill>
                  <a:schemeClr val="accent1"/>
                </a:solidFill>
              </a:rPr>
              <a:t>3 Gallery Owners</a:t>
            </a:r>
          </a:p>
          <a:p>
            <a:pPr marL="285750" indent="-285750">
              <a:buFont typeface="Arial" panose="020B0604020202020204" pitchFamily="34" charset="0"/>
              <a:buChar char="•"/>
            </a:pPr>
            <a:r>
              <a:rPr lang="en-US" sz="2800" dirty="0" smtClean="0">
                <a:solidFill>
                  <a:srgbClr val="FF00FF"/>
                </a:solidFill>
              </a:rPr>
              <a:t>At least 3 Mining Pools with two  miners in each pool. One of the miners will be the spokesperson for the mining pool.</a:t>
            </a:r>
          </a:p>
        </p:txBody>
      </p:sp>
    </p:spTree>
    <p:extLst>
      <p:ext uri="{BB962C8B-B14F-4D97-AF65-F5344CB8AC3E}">
        <p14:creationId xmlns:p14="http://schemas.microsoft.com/office/powerpoint/2010/main" val="35867581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940" t="5179" r="1447" b="3978"/>
          <a:stretch/>
        </p:blipFill>
        <p:spPr>
          <a:xfrm>
            <a:off x="315065" y="300670"/>
            <a:ext cx="4018810" cy="2874133"/>
          </a:xfrm>
          <a:prstGeom prst="rect">
            <a:avLst/>
          </a:prstGeom>
        </p:spPr>
      </p:pic>
      <p:pic>
        <p:nvPicPr>
          <p:cNvPr id="7" name="Picture 6"/>
          <p:cNvPicPr>
            <a:picLocks noChangeAspect="1"/>
          </p:cNvPicPr>
          <p:nvPr/>
        </p:nvPicPr>
        <p:blipFill>
          <a:blip r:embed="rId3"/>
          <a:stretch>
            <a:fillRect/>
          </a:stretch>
        </p:blipFill>
        <p:spPr>
          <a:xfrm>
            <a:off x="322984" y="4033554"/>
            <a:ext cx="4299462" cy="2147789"/>
          </a:xfrm>
          <a:prstGeom prst="rect">
            <a:avLst/>
          </a:prstGeom>
        </p:spPr>
      </p:pic>
      <p:sp>
        <p:nvSpPr>
          <p:cNvPr id="11" name="Down Arrow 10"/>
          <p:cNvSpPr/>
          <p:nvPr/>
        </p:nvSpPr>
        <p:spPr>
          <a:xfrm>
            <a:off x="1921551" y="3214034"/>
            <a:ext cx="287669" cy="78028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6200000">
            <a:off x="4974141" y="4501803"/>
            <a:ext cx="287669" cy="92362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ine Callout 1 2"/>
          <p:cNvSpPr/>
          <p:nvPr/>
        </p:nvSpPr>
        <p:spPr>
          <a:xfrm>
            <a:off x="4872647" y="392882"/>
            <a:ext cx="4669536" cy="523875"/>
          </a:xfrm>
          <a:prstGeom prst="borderCallout1">
            <a:avLst>
              <a:gd name="adj1" fmla="val 51477"/>
              <a:gd name="adj2" fmla="val -1680"/>
              <a:gd name="adj3" fmla="val 53811"/>
              <a:gd name="adj4" fmla="val -10107"/>
            </a:avLst>
          </a:prstGeom>
          <a:solidFill>
            <a:schemeClr val="bg1"/>
          </a:solid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Artist  </a:t>
            </a:r>
            <a:r>
              <a:rPr lang="en-US" sz="1600" dirty="0" err="1" smtClean="0">
                <a:solidFill>
                  <a:schemeClr val="tx1"/>
                </a:solidFill>
              </a:rPr>
              <a:t>Drawgud</a:t>
            </a:r>
            <a:r>
              <a:rPr lang="en-US" sz="1600" dirty="0" smtClean="0">
                <a:solidFill>
                  <a:schemeClr val="tx1"/>
                </a:solidFill>
              </a:rPr>
              <a:t> creates a picture and sells  to </a:t>
            </a:r>
            <a:r>
              <a:rPr lang="en-US" sz="1600" dirty="0" err="1" smtClean="0">
                <a:solidFill>
                  <a:schemeClr val="tx1"/>
                </a:solidFill>
              </a:rPr>
              <a:t>Flipflop</a:t>
            </a:r>
            <a:endParaRPr lang="en-US" sz="1600" dirty="0">
              <a:solidFill>
                <a:schemeClr val="tx1"/>
              </a:solidFill>
            </a:endParaRPr>
          </a:p>
        </p:txBody>
      </p:sp>
      <p:sp>
        <p:nvSpPr>
          <p:cNvPr id="9" name="Line Callout 1 8"/>
          <p:cNvSpPr/>
          <p:nvPr/>
        </p:nvSpPr>
        <p:spPr>
          <a:xfrm>
            <a:off x="4872647" y="1175605"/>
            <a:ext cx="4213246" cy="523875"/>
          </a:xfrm>
          <a:prstGeom prst="borderCallout1">
            <a:avLst>
              <a:gd name="adj1" fmla="val 106760"/>
              <a:gd name="adj2" fmla="val 581"/>
              <a:gd name="adj3" fmla="val 525226"/>
              <a:gd name="adj4" fmla="val -7159"/>
            </a:avLst>
          </a:prstGeom>
          <a:solidFill>
            <a:schemeClr val="bg1"/>
          </a:solid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Mining pools try to find a nonce with a leading zero for the transaction</a:t>
            </a:r>
            <a:endParaRPr lang="en-US" sz="1600" dirty="0">
              <a:solidFill>
                <a:schemeClr val="tx1"/>
              </a:solidFill>
            </a:endParaRPr>
          </a:p>
        </p:txBody>
      </p:sp>
      <p:sp>
        <p:nvSpPr>
          <p:cNvPr id="10" name="Line Callout 1 9"/>
          <p:cNvSpPr/>
          <p:nvPr/>
        </p:nvSpPr>
        <p:spPr>
          <a:xfrm>
            <a:off x="5916074" y="1958328"/>
            <a:ext cx="4463183" cy="523875"/>
          </a:xfrm>
          <a:prstGeom prst="borderCallout1">
            <a:avLst>
              <a:gd name="adj1" fmla="val 102324"/>
              <a:gd name="adj2" fmla="val 42531"/>
              <a:gd name="adj3" fmla="val 152062"/>
              <a:gd name="adj4" fmla="val 42656"/>
            </a:avLst>
          </a:prstGeom>
          <a:solidFill>
            <a:schemeClr val="bg1"/>
          </a:solid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Transaction is added to ledger after 50% of mining pools agree that it is a valid transaction</a:t>
            </a:r>
            <a:endParaRPr lang="en-US" sz="1600" dirty="0">
              <a:solidFill>
                <a:schemeClr val="tx1"/>
              </a:solidFill>
            </a:endParaRPr>
          </a:p>
        </p:txBody>
      </p:sp>
      <p:pic>
        <p:nvPicPr>
          <p:cNvPr id="2" name="Picture 1"/>
          <p:cNvPicPr>
            <a:picLocks noChangeAspect="1"/>
          </p:cNvPicPr>
          <p:nvPr/>
        </p:nvPicPr>
        <p:blipFill>
          <a:blip r:embed="rId4"/>
          <a:stretch>
            <a:fillRect/>
          </a:stretch>
        </p:blipFill>
        <p:spPr>
          <a:xfrm>
            <a:off x="5613505" y="2861295"/>
            <a:ext cx="4765752" cy="3379991"/>
          </a:xfrm>
          <a:prstGeom prst="rect">
            <a:avLst/>
          </a:prstGeom>
        </p:spPr>
      </p:pic>
    </p:spTree>
    <p:extLst>
      <p:ext uri="{BB962C8B-B14F-4D97-AF65-F5344CB8AC3E}">
        <p14:creationId xmlns:p14="http://schemas.microsoft.com/office/powerpoint/2010/main" val="3316767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Artists use this sheet to draw. The Gallery owners enter Sender name, amount and receiver.</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264" t="4651" r="5232" b="3618"/>
          <a:stretch/>
        </p:blipFill>
        <p:spPr>
          <a:xfrm>
            <a:off x="2646218" y="1842655"/>
            <a:ext cx="6470074" cy="4918363"/>
          </a:xfrm>
          <a:prstGeom prst="rect">
            <a:avLst/>
          </a:prstGeom>
        </p:spPr>
      </p:pic>
    </p:spTree>
    <p:extLst>
      <p:ext uri="{BB962C8B-B14F-4D97-AF65-F5344CB8AC3E}">
        <p14:creationId xmlns:p14="http://schemas.microsoft.com/office/powerpoint/2010/main" val="4027618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418391"/>
            <a:ext cx="10515600" cy="1325563"/>
          </a:xfrm>
        </p:spPr>
        <p:txBody>
          <a:bodyPr/>
          <a:lstStyle/>
          <a:p>
            <a:r>
              <a:rPr lang="en-US" dirty="0" smtClean="0"/>
              <a:t>BARTS Simulation Process</a:t>
            </a:r>
            <a:endParaRPr lang="en-US" dirty="0"/>
          </a:p>
        </p:txBody>
      </p:sp>
      <p:sp>
        <p:nvSpPr>
          <p:cNvPr id="8" name="Content Placeholder 7"/>
          <p:cNvSpPr>
            <a:spLocks noGrp="1"/>
          </p:cNvSpPr>
          <p:nvPr>
            <p:ph idx="1"/>
          </p:nvPr>
        </p:nvSpPr>
        <p:spPr/>
        <p:txBody>
          <a:bodyPr>
            <a:normAutofit fontScale="85000" lnSpcReduction="20000"/>
          </a:bodyPr>
          <a:lstStyle/>
          <a:p>
            <a:r>
              <a:rPr lang="en-US" sz="3200" dirty="0" smtClean="0"/>
              <a:t>Instructor: Is like the core blockchain coordinating software</a:t>
            </a:r>
          </a:p>
          <a:p>
            <a:pPr lvl="1"/>
            <a:r>
              <a:rPr lang="en-US" sz="2600" dirty="0" smtClean="0"/>
              <a:t>Announces the transaction to everyone in the room. I.e.</a:t>
            </a:r>
            <a:r>
              <a:rPr lang="en-US" sz="2600" dirty="0"/>
              <a:t> </a:t>
            </a:r>
            <a:r>
              <a:rPr lang="en-US" sz="2600" dirty="0" smtClean="0"/>
              <a:t>Sean </a:t>
            </a:r>
            <a:r>
              <a:rPr lang="en-US" sz="2600" dirty="0"/>
              <a:t>2</a:t>
            </a:r>
            <a:r>
              <a:rPr lang="en-US" sz="2600" dirty="0" smtClean="0"/>
              <a:t> Matt</a:t>
            </a:r>
          </a:p>
          <a:p>
            <a:r>
              <a:rPr lang="en-US" sz="3200" dirty="0" smtClean="0"/>
              <a:t>Mining Pools: </a:t>
            </a:r>
            <a:r>
              <a:rPr lang="en-US" sz="3200" dirty="0" smtClean="0">
                <a:solidFill>
                  <a:srgbClr val="FF0000"/>
                </a:solidFill>
              </a:rPr>
              <a:t>Placer Kings, Gold Gulch and Spider Miners</a:t>
            </a:r>
            <a:r>
              <a:rPr lang="en-US" sz="3200" dirty="0" smtClean="0"/>
              <a:t>, etc.</a:t>
            </a:r>
          </a:p>
          <a:p>
            <a:pPr lvl="1"/>
            <a:r>
              <a:rPr lang="en-US" sz="2600" dirty="0" smtClean="0"/>
              <a:t>Each member of mining pool will use the BART Mining Program at </a:t>
            </a:r>
            <a:r>
              <a:rPr lang="en-US" sz="2600" dirty="0" smtClean="0">
                <a:hlinkClick r:id="rId2"/>
              </a:rPr>
              <a:t>www.artbarts.com</a:t>
            </a:r>
            <a:r>
              <a:rPr lang="en-US" sz="2600" dirty="0" smtClean="0"/>
              <a:t> </a:t>
            </a:r>
          </a:p>
          <a:p>
            <a:pPr lvl="1"/>
            <a:r>
              <a:rPr lang="en-US" sz="2600" dirty="0" smtClean="0"/>
              <a:t>Start the nonce at 1 and keep incrementing until there is a leading zero on SHA 256  hash.</a:t>
            </a:r>
          </a:p>
          <a:p>
            <a:pPr lvl="1"/>
            <a:r>
              <a:rPr lang="en-US" sz="2600" dirty="0" smtClean="0"/>
              <a:t>Yells “Eureka” when a leading zero is found.</a:t>
            </a:r>
          </a:p>
          <a:p>
            <a:r>
              <a:rPr lang="en-US" sz="3200" dirty="0" smtClean="0"/>
              <a:t>Instructor</a:t>
            </a:r>
          </a:p>
          <a:p>
            <a:pPr lvl="1"/>
            <a:r>
              <a:rPr lang="en-US" sz="2600" dirty="0"/>
              <a:t>A</a:t>
            </a:r>
            <a:r>
              <a:rPr lang="en-US" sz="2600" dirty="0" smtClean="0"/>
              <a:t>sks the individual that yelled eureka what nonce value generated the leading zero.</a:t>
            </a:r>
          </a:p>
          <a:p>
            <a:pPr lvl="1"/>
            <a:r>
              <a:rPr lang="en-US" sz="2600" dirty="0" smtClean="0"/>
              <a:t>Instructor announces the nonce value to the miners.</a:t>
            </a:r>
          </a:p>
          <a:p>
            <a:pPr lvl="1"/>
            <a:r>
              <a:rPr lang="en-US" sz="2600" dirty="0" smtClean="0"/>
              <a:t>If three or more mining pools can generate a hash with the same leading zero, then the transaction is added to the </a:t>
            </a:r>
            <a:r>
              <a:rPr lang="en-US" sz="2600" dirty="0" err="1" smtClean="0"/>
              <a:t>blockchain</a:t>
            </a:r>
            <a:r>
              <a:rPr lang="en-US" sz="2600" dirty="0"/>
              <a:t> using </a:t>
            </a:r>
            <a:r>
              <a:rPr lang="en-US" sz="2600" dirty="0">
                <a:hlinkClick r:id="rId3"/>
              </a:rPr>
              <a:t>https://</a:t>
            </a:r>
            <a:r>
              <a:rPr lang="en-US" sz="2600" dirty="0" smtClean="0">
                <a:hlinkClick r:id="rId3"/>
              </a:rPr>
              <a:t>tinyurl.com/BARTSBlockchain</a:t>
            </a:r>
            <a:r>
              <a:rPr lang="en-US" sz="2600" dirty="0" smtClean="0"/>
              <a:t>   </a:t>
            </a:r>
          </a:p>
          <a:p>
            <a:pPr lvl="1"/>
            <a:endParaRPr lang="en-US" dirty="0" smtClean="0"/>
          </a:p>
          <a:p>
            <a:pPr lvl="1"/>
            <a:endParaRPr lang="en-US" dirty="0" smtClean="0"/>
          </a:p>
          <a:p>
            <a:endParaRPr lang="en-US" dirty="0" smtClean="0"/>
          </a:p>
          <a:p>
            <a:pPr lvl="1"/>
            <a:endParaRPr lang="en-US" dirty="0" smtClean="0"/>
          </a:p>
          <a:p>
            <a:pPr marL="457200" lvl="1" indent="0">
              <a:buNone/>
            </a:pPr>
            <a:endParaRPr lang="en-US" dirty="0" smtClean="0"/>
          </a:p>
        </p:txBody>
      </p:sp>
    </p:spTree>
    <p:extLst>
      <p:ext uri="{BB962C8B-B14F-4D97-AF65-F5344CB8AC3E}">
        <p14:creationId xmlns:p14="http://schemas.microsoft.com/office/powerpoint/2010/main" val="13285424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practice</a:t>
            </a:r>
            <a:endParaRPr lang="en-US" dirty="0"/>
          </a:p>
        </p:txBody>
      </p:sp>
      <p:sp>
        <p:nvSpPr>
          <p:cNvPr id="3" name="Content Placeholder 2"/>
          <p:cNvSpPr>
            <a:spLocks noGrp="1"/>
          </p:cNvSpPr>
          <p:nvPr>
            <p:ph idx="1"/>
          </p:nvPr>
        </p:nvSpPr>
        <p:spPr/>
        <p:txBody>
          <a:bodyPr/>
          <a:lstStyle/>
          <a:p>
            <a:r>
              <a:rPr lang="en-US" dirty="0" smtClean="0"/>
              <a:t>Go to </a:t>
            </a:r>
            <a:r>
              <a:rPr lang="en-US" dirty="0">
                <a:hlinkClick r:id="rId2"/>
              </a:rPr>
              <a:t>https://artbarts.com</a:t>
            </a:r>
            <a:r>
              <a:rPr lang="en-US" dirty="0" smtClean="0">
                <a:hlinkClick r:id="rId2"/>
              </a:rPr>
              <a:t>/</a:t>
            </a:r>
            <a:endParaRPr lang="en-US" dirty="0" smtClean="0"/>
          </a:p>
          <a:p>
            <a:r>
              <a:rPr lang="en-US" dirty="0" smtClean="0"/>
              <a:t>Click on </a:t>
            </a:r>
            <a:r>
              <a:rPr lang="en-US" dirty="0" smtClean="0">
                <a:solidFill>
                  <a:srgbClr val="0070C0"/>
                </a:solidFill>
              </a:rPr>
              <a:t>BARTS Mining Process</a:t>
            </a:r>
          </a:p>
          <a:p>
            <a:r>
              <a:rPr lang="en-US" dirty="0" smtClean="0"/>
              <a:t>Enter in Sender Name: </a:t>
            </a:r>
            <a:r>
              <a:rPr lang="en-US" dirty="0" smtClean="0">
                <a:solidFill>
                  <a:srgbClr val="FF0000"/>
                </a:solidFill>
              </a:rPr>
              <a:t>Sean</a:t>
            </a:r>
          </a:p>
          <a:p>
            <a:r>
              <a:rPr lang="en-US" dirty="0" smtClean="0"/>
              <a:t>Enter in Amount: </a:t>
            </a:r>
            <a:r>
              <a:rPr lang="en-US" dirty="0" smtClean="0">
                <a:solidFill>
                  <a:srgbClr val="FF0000"/>
                </a:solidFill>
              </a:rPr>
              <a:t>2</a:t>
            </a:r>
          </a:p>
          <a:p>
            <a:r>
              <a:rPr lang="en-US" dirty="0" smtClean="0"/>
              <a:t>Enter in Receiver Name: </a:t>
            </a:r>
            <a:r>
              <a:rPr lang="en-US" dirty="0" smtClean="0">
                <a:solidFill>
                  <a:srgbClr val="FF0000"/>
                </a:solidFill>
              </a:rPr>
              <a:t>Matt</a:t>
            </a:r>
          </a:p>
          <a:p>
            <a:r>
              <a:rPr lang="en-US" dirty="0" smtClean="0"/>
              <a:t>Enter in Nonce: </a:t>
            </a:r>
            <a:r>
              <a:rPr lang="en-US" dirty="0" smtClean="0">
                <a:solidFill>
                  <a:srgbClr val="FF0000"/>
                </a:solidFill>
              </a:rPr>
              <a:t>1</a:t>
            </a:r>
            <a:endParaRPr lang="en-US" dirty="0">
              <a:solidFill>
                <a:srgbClr val="FF0000"/>
              </a:solidFill>
            </a:endParaRPr>
          </a:p>
        </p:txBody>
      </p:sp>
    </p:spTree>
    <p:extLst>
      <p:ext uri="{BB962C8B-B14F-4D97-AF65-F5344CB8AC3E}">
        <p14:creationId xmlns:p14="http://schemas.microsoft.com/office/powerpoint/2010/main" val="1959141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 Program for each miner </a:t>
            </a:r>
            <a:br>
              <a:rPr lang="en-US" dirty="0" smtClean="0"/>
            </a:br>
            <a:r>
              <a:rPr lang="en-US" dirty="0" smtClean="0"/>
              <a:t>at </a:t>
            </a:r>
            <a:r>
              <a:rPr lang="en-US" sz="2400" dirty="0">
                <a:hlinkClick r:id="rId2"/>
              </a:rPr>
              <a:t>https://</a:t>
            </a:r>
            <a:r>
              <a:rPr lang="en-US" sz="2400" dirty="0" smtClean="0">
                <a:hlinkClick r:id="rId2"/>
              </a:rPr>
              <a:t>tinyurl.com/BARTSMining</a:t>
            </a:r>
            <a:r>
              <a:rPr lang="en-US" sz="2400" dirty="0" smtClean="0"/>
              <a:t> </a:t>
            </a:r>
            <a:endParaRPr lang="en-US" sz="2400" dirty="0"/>
          </a:p>
        </p:txBody>
      </p:sp>
      <p:pic>
        <p:nvPicPr>
          <p:cNvPr id="3" name="Picture 2"/>
          <p:cNvPicPr>
            <a:picLocks noChangeAspect="1"/>
          </p:cNvPicPr>
          <p:nvPr/>
        </p:nvPicPr>
        <p:blipFill>
          <a:blip r:embed="rId3"/>
          <a:stretch>
            <a:fillRect/>
          </a:stretch>
        </p:blipFill>
        <p:spPr>
          <a:xfrm>
            <a:off x="1229532" y="1690688"/>
            <a:ext cx="8932732" cy="5125984"/>
          </a:xfrm>
          <a:prstGeom prst="rect">
            <a:avLst/>
          </a:prstGeom>
        </p:spPr>
      </p:pic>
    </p:spTree>
    <p:extLst>
      <p:ext uri="{BB962C8B-B14F-4D97-AF65-F5344CB8AC3E}">
        <p14:creationId xmlns:p14="http://schemas.microsoft.com/office/powerpoint/2010/main" val="52554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begin the simulation</a:t>
            </a:r>
            <a:endParaRPr lang="en-US" dirty="0"/>
          </a:p>
        </p:txBody>
      </p:sp>
      <p:sp>
        <p:nvSpPr>
          <p:cNvPr id="3" name="Content Placeholder 2"/>
          <p:cNvSpPr>
            <a:spLocks noGrp="1"/>
          </p:cNvSpPr>
          <p:nvPr>
            <p:ph idx="1"/>
          </p:nvPr>
        </p:nvSpPr>
        <p:spPr/>
        <p:txBody>
          <a:bodyPr/>
          <a:lstStyle/>
          <a:p>
            <a:r>
              <a:rPr lang="en-US" dirty="0" smtClean="0"/>
              <a:t>Who wants to draw?</a:t>
            </a:r>
          </a:p>
          <a:p>
            <a:r>
              <a:rPr lang="en-US" dirty="0" smtClean="0"/>
              <a:t>Who wants to buy the drawings?</a:t>
            </a:r>
          </a:p>
          <a:p>
            <a:r>
              <a:rPr lang="en-US" dirty="0" smtClean="0"/>
              <a:t>The remaining individuals are miners and will be in one of the eight mining pools.</a:t>
            </a:r>
          </a:p>
          <a:p>
            <a:endParaRPr lang="en-US" dirty="0"/>
          </a:p>
        </p:txBody>
      </p:sp>
    </p:spTree>
    <p:extLst>
      <p:ext uri="{BB962C8B-B14F-4D97-AF65-F5344CB8AC3E}">
        <p14:creationId xmlns:p14="http://schemas.microsoft.com/office/powerpoint/2010/main" val="27167370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solidFill>
                  <a:schemeClr val="bg1"/>
                </a:solidFill>
              </a:rPr>
              <a:t>Debriefing</a:t>
            </a:r>
            <a:endParaRPr lang="en-US" dirty="0">
              <a:solidFill>
                <a:schemeClr val="bg1"/>
              </a:solidFill>
            </a:endParaRPr>
          </a:p>
        </p:txBody>
      </p:sp>
      <p:sp>
        <p:nvSpPr>
          <p:cNvPr id="7" name="Text Placeholder 6"/>
          <p:cNvSpPr>
            <a:spLocks noGrp="1"/>
          </p:cNvSpPr>
          <p:nvPr>
            <p:ph type="body" idx="1"/>
          </p:nvPr>
        </p:nvSpPr>
        <p:spPr/>
        <p:txBody>
          <a:bodyPr/>
          <a:lstStyle/>
          <a:p>
            <a:r>
              <a:rPr lang="en-US" dirty="0" smtClean="0"/>
              <a:t>Lets go over additional details</a:t>
            </a:r>
            <a:endParaRPr lang="en-US" dirty="0"/>
          </a:p>
        </p:txBody>
      </p:sp>
    </p:spTree>
    <p:extLst>
      <p:ext uri="{BB962C8B-B14F-4D97-AF65-F5344CB8AC3E}">
        <p14:creationId xmlns:p14="http://schemas.microsoft.com/office/powerpoint/2010/main" val="41941526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This is a simulation: </a:t>
            </a:r>
            <a:br>
              <a:rPr lang="en-US" dirty="0" smtClean="0"/>
            </a:br>
            <a:r>
              <a:rPr lang="en-US" dirty="0" smtClean="0"/>
              <a:t>Many similarities and several differences. </a:t>
            </a:r>
            <a:r>
              <a:rPr lang="en-US" dirty="0" err="1" smtClean="0"/>
              <a:t>Contd</a:t>
            </a:r>
            <a:r>
              <a:rPr lang="en-US" dirty="0" smtClean="0"/>
              <a:t>…</a:t>
            </a:r>
            <a:br>
              <a:rPr lang="en-US" dirty="0" smtClean="0"/>
            </a:br>
            <a:endParaRPr lang="en-US" dirty="0"/>
          </a:p>
        </p:txBody>
      </p:sp>
      <p:sp>
        <p:nvSpPr>
          <p:cNvPr id="5" name="Content Placeholder 4"/>
          <p:cNvSpPr>
            <a:spLocks noGrp="1"/>
          </p:cNvSpPr>
          <p:nvPr>
            <p:ph idx="1"/>
          </p:nvPr>
        </p:nvSpPr>
        <p:spPr/>
        <p:txBody>
          <a:bodyPr>
            <a:normAutofit/>
          </a:bodyPr>
          <a:lstStyle/>
          <a:p>
            <a:r>
              <a:rPr lang="en-US" dirty="0" smtClean="0"/>
              <a:t>Bitcoin </a:t>
            </a:r>
            <a:r>
              <a:rPr lang="en-US" dirty="0" smtClean="0">
                <a:hlinkClick r:id="rId2"/>
              </a:rPr>
              <a:t>blocks</a:t>
            </a:r>
            <a:r>
              <a:rPr lang="en-US" dirty="0" smtClean="0"/>
              <a:t> usually contains 1,000 to 3,000 transactions.</a:t>
            </a:r>
          </a:p>
          <a:p>
            <a:r>
              <a:rPr lang="en-US" dirty="0" smtClean="0"/>
              <a:t>Miners also receive </a:t>
            </a:r>
            <a:r>
              <a:rPr lang="en-US" dirty="0" smtClean="0">
                <a:hlinkClick r:id="rId3"/>
              </a:rPr>
              <a:t>transaction fees </a:t>
            </a:r>
            <a:r>
              <a:rPr lang="en-US" dirty="0" smtClean="0"/>
              <a:t>for Bitcoin.</a:t>
            </a:r>
          </a:p>
          <a:p>
            <a:r>
              <a:rPr lang="en-US" dirty="0" smtClean="0"/>
              <a:t>The instructor is a centralized validator of the transactions and the participants. Digital currencies use many </a:t>
            </a:r>
            <a:r>
              <a:rPr lang="en-US" dirty="0" smtClean="0">
                <a:hlinkClick r:id="rId4"/>
              </a:rPr>
              <a:t>nodes</a:t>
            </a:r>
            <a:r>
              <a:rPr lang="en-US" dirty="0" smtClean="0"/>
              <a:t> in a peer-to-peer network to </a:t>
            </a:r>
            <a:r>
              <a:rPr lang="en-US" dirty="0" smtClean="0">
                <a:hlinkClick r:id="rId5"/>
              </a:rPr>
              <a:t>verify</a:t>
            </a:r>
            <a:r>
              <a:rPr lang="en-US" dirty="0" smtClean="0"/>
              <a:t> transactions.</a:t>
            </a:r>
          </a:p>
        </p:txBody>
      </p:sp>
    </p:spTree>
    <p:extLst>
      <p:ext uri="{BB962C8B-B14F-4D97-AF65-F5344CB8AC3E}">
        <p14:creationId xmlns:p14="http://schemas.microsoft.com/office/powerpoint/2010/main" val="33330018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Consensus approaches differ</a:t>
            </a:r>
            <a:endParaRPr lang="en-US" dirty="0"/>
          </a:p>
        </p:txBody>
      </p:sp>
      <p:sp>
        <p:nvSpPr>
          <p:cNvPr id="3" name="Content Placeholder 2"/>
          <p:cNvSpPr>
            <a:spLocks noGrp="1"/>
          </p:cNvSpPr>
          <p:nvPr>
            <p:ph idx="1"/>
          </p:nvPr>
        </p:nvSpPr>
        <p:spPr/>
        <p:txBody>
          <a:bodyPr>
            <a:normAutofit/>
          </a:bodyPr>
          <a:lstStyle/>
          <a:p>
            <a:r>
              <a:rPr lang="en-US" dirty="0" smtClean="0"/>
              <a:t>Proof of work (Bitcoin and BARTS): Miners try to solve hash problem. The first miner to solve the hash problem will get a reward, (12.5 bitcoins) their transaction will be added to the blockchain after it has been validated by other </a:t>
            </a:r>
            <a:r>
              <a:rPr lang="en-US" dirty="0" smtClean="0">
                <a:hlinkClick r:id="rId2"/>
              </a:rPr>
              <a:t>miners</a:t>
            </a:r>
            <a:r>
              <a:rPr lang="en-US" dirty="0" smtClean="0"/>
              <a:t>. </a:t>
            </a:r>
          </a:p>
          <a:p>
            <a:r>
              <a:rPr lang="en-US" dirty="0" smtClean="0">
                <a:hlinkClick r:id="rId3"/>
              </a:rPr>
              <a:t>Proof of stake </a:t>
            </a:r>
            <a:r>
              <a:rPr lang="en-US" dirty="0" smtClean="0"/>
              <a:t>(</a:t>
            </a:r>
            <a:r>
              <a:rPr lang="en-US" dirty="0" err="1" smtClean="0"/>
              <a:t>Ethereum</a:t>
            </a:r>
            <a:r>
              <a:rPr lang="en-US" dirty="0" smtClean="0"/>
              <a:t>): One miner (actually called validator) is sort-of-randomly elected or selected to mint or forge new blocks. The minter or forger node with the highest number of coins in possession has a higher probability of being elected as the forger for the block. 51% Attack is supposedly harder with proof of stake. Problem with proof of stake is that rich can get richer.</a:t>
            </a:r>
            <a:endParaRPr lang="en-US" dirty="0"/>
          </a:p>
        </p:txBody>
      </p:sp>
    </p:spTree>
    <p:extLst>
      <p:ext uri="{BB962C8B-B14F-4D97-AF65-F5344CB8AC3E}">
        <p14:creationId xmlns:p14="http://schemas.microsoft.com/office/powerpoint/2010/main" val="29458693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Gas in </a:t>
            </a:r>
            <a:r>
              <a:rPr lang="en-US" dirty="0" err="1" smtClean="0"/>
              <a:t>Ethereum</a:t>
            </a:r>
            <a:r>
              <a:rPr lang="en-US" dirty="0" smtClean="0"/>
              <a:t>-type </a:t>
            </a:r>
            <a:r>
              <a:rPr lang="en-US" dirty="0" err="1"/>
              <a:t>blockchains</a:t>
            </a:r>
            <a:endParaRPr lang="en-US" dirty="0"/>
          </a:p>
        </p:txBody>
      </p:sp>
      <p:sp>
        <p:nvSpPr>
          <p:cNvPr id="3" name="Content Placeholder 2"/>
          <p:cNvSpPr>
            <a:spLocks noGrp="1"/>
          </p:cNvSpPr>
          <p:nvPr>
            <p:ph idx="1"/>
          </p:nvPr>
        </p:nvSpPr>
        <p:spPr/>
        <p:txBody>
          <a:bodyPr/>
          <a:lstStyle/>
          <a:p>
            <a:r>
              <a:rPr lang="en-US" dirty="0"/>
              <a:t>In </a:t>
            </a:r>
            <a:r>
              <a:rPr lang="en-US" dirty="0" err="1" smtClean="0"/>
              <a:t>Ethereum</a:t>
            </a:r>
            <a:r>
              <a:rPr lang="en-US" dirty="0" smtClean="0"/>
              <a:t>-type </a:t>
            </a:r>
            <a:r>
              <a:rPr lang="en-US" dirty="0"/>
              <a:t>ledgers, you can pay additional cryptocurrency to have your transaction added to the blockchain faster.  This is called gas and it can be used to reduce transaction times.</a:t>
            </a:r>
          </a:p>
        </p:txBody>
      </p:sp>
    </p:spTree>
    <p:extLst>
      <p:ext uri="{BB962C8B-B14F-4D97-AF65-F5344CB8AC3E}">
        <p14:creationId xmlns:p14="http://schemas.microsoft.com/office/powerpoint/2010/main" val="18947547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and Development</a:t>
            </a:r>
          </a:p>
        </p:txBody>
      </p:sp>
      <p:sp>
        <p:nvSpPr>
          <p:cNvPr id="3" name="Content Placeholder 2"/>
          <p:cNvSpPr>
            <a:spLocks noGrp="1"/>
          </p:cNvSpPr>
          <p:nvPr>
            <p:ph idx="1"/>
          </p:nvPr>
        </p:nvSpPr>
        <p:spPr/>
        <p:txBody>
          <a:bodyPr/>
          <a:lstStyle/>
          <a:p>
            <a:r>
              <a:rPr lang="en-US" dirty="0"/>
              <a:t>The BARTS simulation can illustrate how R&amp;D can be used to reduce the time to find a hash with a leading zero and increase mining performance. For example, process innovation would occur when miners in a mining pool start at different numbers for the nonce. For example, if there were three miners, one miner could start at 1, the second at 11, and the third at 20. Another way to increase mining performance is to find or develop a program to automatically generate a hash with a leading zero.  Of course, the instructor could then have the miners generate a hash with more leading zeros.</a:t>
            </a:r>
          </a:p>
        </p:txBody>
      </p:sp>
    </p:spTree>
    <p:extLst>
      <p:ext uri="{BB962C8B-B14F-4D97-AF65-F5344CB8AC3E}">
        <p14:creationId xmlns:p14="http://schemas.microsoft.com/office/powerpoint/2010/main" val="29451146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Mining </a:t>
            </a:r>
            <a:r>
              <a:rPr lang="en-US" dirty="0" smtClean="0"/>
              <a:t>complexity </a:t>
            </a:r>
            <a:r>
              <a:rPr lang="en-US" dirty="0"/>
              <a:t>is c</a:t>
            </a:r>
            <a:r>
              <a:rPr lang="en-US" dirty="0" smtClean="0"/>
              <a:t>ontrolled by number </a:t>
            </a:r>
            <a:r>
              <a:rPr lang="en-US" dirty="0"/>
              <a:t>of leading zeros</a:t>
            </a:r>
          </a:p>
        </p:txBody>
      </p:sp>
      <p:sp>
        <p:nvSpPr>
          <p:cNvPr id="3" name="Content Placeholder 2"/>
          <p:cNvSpPr>
            <a:spLocks noGrp="1"/>
          </p:cNvSpPr>
          <p:nvPr>
            <p:ph idx="1"/>
          </p:nvPr>
        </p:nvSpPr>
        <p:spPr/>
        <p:txBody>
          <a:bodyPr/>
          <a:lstStyle/>
          <a:p>
            <a:r>
              <a:rPr lang="en-US" dirty="0"/>
              <a:t>The number of leading zeros required for a transaction can be used to control the speed of the mining </a:t>
            </a:r>
            <a:r>
              <a:rPr lang="en-US" dirty="0" smtClean="0"/>
              <a:t>process.</a:t>
            </a:r>
          </a:p>
          <a:p>
            <a:r>
              <a:rPr lang="en-US" dirty="0" smtClean="0"/>
              <a:t>If </a:t>
            </a:r>
            <a:r>
              <a:rPr lang="en-US" dirty="0"/>
              <a:t>we had a room with 200 miners, we could have them generate a hash with two leading zeros. That would on average take </a:t>
            </a:r>
            <a:r>
              <a:rPr lang="en-US" dirty="0" smtClean="0"/>
              <a:t>16</a:t>
            </a:r>
            <a:r>
              <a:rPr lang="en-US" baseline="30000" dirty="0" smtClean="0"/>
              <a:t>2 </a:t>
            </a:r>
            <a:r>
              <a:rPr lang="en-US" dirty="0"/>
              <a:t>or 256 attempts to find a text with two leading zeros.</a:t>
            </a:r>
          </a:p>
        </p:txBody>
      </p:sp>
    </p:spTree>
    <p:extLst>
      <p:ext uri="{BB962C8B-B14F-4D97-AF65-F5344CB8AC3E}">
        <p14:creationId xmlns:p14="http://schemas.microsoft.com/office/powerpoint/2010/main" val="36239308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currency market demand concepts</a:t>
            </a:r>
          </a:p>
        </p:txBody>
      </p:sp>
      <p:sp>
        <p:nvSpPr>
          <p:cNvPr id="3" name="Content Placeholder 2"/>
          <p:cNvSpPr>
            <a:spLocks noGrp="1"/>
          </p:cNvSpPr>
          <p:nvPr>
            <p:ph idx="1"/>
          </p:nvPr>
        </p:nvSpPr>
        <p:spPr/>
        <p:txBody>
          <a:bodyPr/>
          <a:lstStyle/>
          <a:p>
            <a:r>
              <a:rPr lang="en-US" dirty="0"/>
              <a:t>Drawings can only be bought and sold through the BARTS market using the BARTS transaction </a:t>
            </a:r>
            <a:r>
              <a:rPr lang="en-US" dirty="0" smtClean="0"/>
              <a:t>paper.</a:t>
            </a:r>
          </a:p>
          <a:p>
            <a:r>
              <a:rPr lang="en-US" dirty="0" smtClean="0"/>
              <a:t>Before </a:t>
            </a:r>
            <a:r>
              <a:rPr lang="en-US" dirty="0"/>
              <a:t>the simulation was started, </a:t>
            </a:r>
            <a:r>
              <a:rPr lang="en-US" dirty="0" smtClean="0"/>
              <a:t>50 out of the 200 </a:t>
            </a:r>
            <a:r>
              <a:rPr lang="en-US" dirty="0"/>
              <a:t>million BARTS </a:t>
            </a:r>
            <a:r>
              <a:rPr lang="en-US" dirty="0" err="1"/>
              <a:t>cryptos</a:t>
            </a:r>
            <a:r>
              <a:rPr lang="en-US" dirty="0"/>
              <a:t> were sold at an initial coin offering. People purchased </a:t>
            </a:r>
            <a:r>
              <a:rPr lang="en-US" dirty="0" smtClean="0"/>
              <a:t>the original  </a:t>
            </a:r>
            <a:r>
              <a:rPr lang="en-US" dirty="0"/>
              <a:t>BARTS using a credit card or direct deposit</a:t>
            </a:r>
            <a:r>
              <a:rPr lang="en-US" dirty="0" smtClean="0"/>
              <a:t>.</a:t>
            </a:r>
          </a:p>
          <a:p>
            <a:r>
              <a:rPr lang="en-US" dirty="0" smtClean="0"/>
              <a:t>Demand is created, if people had to turn to the BARTS environment to purchase the lovely drawings you saw today.</a:t>
            </a:r>
            <a:endParaRPr lang="en-US" dirty="0"/>
          </a:p>
        </p:txBody>
      </p:sp>
    </p:spTree>
    <p:extLst>
      <p:ext uri="{BB962C8B-B14F-4D97-AF65-F5344CB8AC3E}">
        <p14:creationId xmlns:p14="http://schemas.microsoft.com/office/powerpoint/2010/main" val="16250308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Names of BARTS participants would be encrypted in an actual crypto </a:t>
            </a:r>
            <a:r>
              <a:rPr lang="en-US" dirty="0" smtClean="0"/>
              <a:t>application</a:t>
            </a:r>
            <a:endParaRPr lang="en-US" dirty="0"/>
          </a:p>
        </p:txBody>
      </p:sp>
      <p:sp>
        <p:nvSpPr>
          <p:cNvPr id="3" name="Content Placeholder 2"/>
          <p:cNvSpPr>
            <a:spLocks noGrp="1"/>
          </p:cNvSpPr>
          <p:nvPr>
            <p:ph idx="1"/>
          </p:nvPr>
        </p:nvSpPr>
        <p:spPr/>
        <p:txBody>
          <a:bodyPr/>
          <a:lstStyle/>
          <a:p>
            <a:r>
              <a:rPr lang="en-US" dirty="0"/>
              <a:t>The name of the parties participating in the BARTS transactions would be hashed encrypted signatures. N</a:t>
            </a:r>
            <a:r>
              <a:rPr lang="en-US" dirty="0" smtClean="0"/>
              <a:t>ames are typically not  used with </a:t>
            </a:r>
            <a:r>
              <a:rPr lang="en-US" dirty="0" err="1" smtClean="0"/>
              <a:t>cryptos</a:t>
            </a:r>
            <a:r>
              <a:rPr lang="en-US" dirty="0" smtClean="0"/>
              <a:t>.</a:t>
            </a:r>
          </a:p>
          <a:p>
            <a:r>
              <a:rPr lang="en-US" dirty="0" smtClean="0"/>
              <a:t>The </a:t>
            </a:r>
            <a:r>
              <a:rPr lang="en-US" dirty="0"/>
              <a:t>process </a:t>
            </a:r>
            <a:r>
              <a:rPr lang="en-US" dirty="0" smtClean="0"/>
              <a:t>of authentication and </a:t>
            </a:r>
            <a:r>
              <a:rPr lang="en-US" dirty="0"/>
              <a:t>validation would involve something like the </a:t>
            </a:r>
            <a:r>
              <a:rPr lang="en-US" dirty="0">
                <a:hlinkClick r:id="rId2"/>
              </a:rPr>
              <a:t>elliptic curve </a:t>
            </a:r>
            <a:r>
              <a:rPr lang="en-US" dirty="0" smtClean="0">
                <a:hlinkClick r:id="rId2"/>
              </a:rPr>
              <a:t>cryptography</a:t>
            </a:r>
            <a:r>
              <a:rPr lang="en-US" dirty="0" smtClean="0"/>
              <a:t>. This </a:t>
            </a:r>
            <a:r>
              <a:rPr lang="en-US" dirty="0"/>
              <a:t>is a very technical topic that could be covered in more technical courses. It is essentially a secure user-id/password-type validation procedure. </a:t>
            </a:r>
          </a:p>
        </p:txBody>
      </p:sp>
    </p:spTree>
    <p:extLst>
      <p:ext uri="{BB962C8B-B14F-4D97-AF65-F5344CB8AC3E}">
        <p14:creationId xmlns:p14="http://schemas.microsoft.com/office/powerpoint/2010/main" val="25745809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More on the Bitcoin Address</a:t>
            </a:r>
            <a:br>
              <a:rPr lang="en-US" dirty="0" smtClean="0"/>
            </a:br>
            <a:endParaRPr lang="en-US" dirty="0"/>
          </a:p>
        </p:txBody>
      </p:sp>
      <p:sp>
        <p:nvSpPr>
          <p:cNvPr id="5" name="Content Placeholder 4"/>
          <p:cNvSpPr>
            <a:spLocks noGrp="1"/>
          </p:cNvSpPr>
          <p:nvPr>
            <p:ph idx="1"/>
          </p:nvPr>
        </p:nvSpPr>
        <p:spPr/>
        <p:txBody>
          <a:bodyPr>
            <a:normAutofit/>
          </a:bodyPr>
          <a:lstStyle/>
          <a:p>
            <a:r>
              <a:rPr lang="en-US" dirty="0" smtClean="0"/>
              <a:t>We use names such as Matt, Sean, </a:t>
            </a:r>
            <a:r>
              <a:rPr lang="en-US" dirty="0" err="1" smtClean="0"/>
              <a:t>Drawgud</a:t>
            </a:r>
            <a:r>
              <a:rPr lang="en-US" dirty="0" smtClean="0"/>
              <a:t>, or Crafty instead of a 160 bit hashed public key as the </a:t>
            </a:r>
            <a:r>
              <a:rPr lang="en-US" dirty="0" smtClean="0">
                <a:solidFill>
                  <a:srgbClr val="FF0000"/>
                </a:solidFill>
                <a:hlinkClick r:id="rId2"/>
              </a:rPr>
              <a:t>Bitcoin</a:t>
            </a:r>
            <a:r>
              <a:rPr lang="en-US" dirty="0" smtClean="0"/>
              <a:t> destination address. A Bitcoin address is a virtual location. It is the public half of the asymmetric public and private key pair.</a:t>
            </a:r>
          </a:p>
          <a:p>
            <a:pPr lvl="1"/>
            <a:r>
              <a:rPr lang="en-US" sz="1700" dirty="0" smtClean="0"/>
              <a:t>“A </a:t>
            </a:r>
            <a:r>
              <a:rPr lang="en-US" sz="1700" dirty="0"/>
              <a:t>new </a:t>
            </a:r>
            <a:r>
              <a:rPr lang="en-US" sz="1700" dirty="0" err="1"/>
              <a:t>keypair</a:t>
            </a:r>
            <a:r>
              <a:rPr lang="en-US" sz="1700" dirty="0"/>
              <a:t> is generated for each receiving address (with newer </a:t>
            </a:r>
            <a:r>
              <a:rPr lang="en-US" sz="1700" dirty="0">
                <a:hlinkClick r:id="rId3" tooltip="Deterministic wallet"/>
              </a:rPr>
              <a:t>HD wallets</a:t>
            </a:r>
            <a:r>
              <a:rPr lang="en-US" sz="1700" dirty="0"/>
              <a:t>, this is done deterministically). The public key and their associated private keys (or the seed needed to generate them) are stored in the </a:t>
            </a:r>
            <a:r>
              <a:rPr lang="en-US" sz="1700" dirty="0">
                <a:hlinkClick r:id="rId4" tooltip="Wallet"/>
              </a:rPr>
              <a:t>wallet</a:t>
            </a:r>
            <a:r>
              <a:rPr lang="en-US" sz="1700" dirty="0"/>
              <a:t> data file. This is the only file users should need to </a:t>
            </a:r>
            <a:r>
              <a:rPr lang="en-US" sz="1700" dirty="0">
                <a:hlinkClick r:id="rId5" tooltip="Backup"/>
              </a:rPr>
              <a:t>backup</a:t>
            </a:r>
            <a:r>
              <a:rPr lang="en-US" sz="1700" dirty="0"/>
              <a:t>. A "send" transaction to a specific Bitcoin address requires that the corresponding wallet knows the private key implementing it. This has the implication that if you create an address and receive coins to that address, then restore the wallet from an earlier backup, before the address was generated, then the coins received with that address are lost; this is not an issue for HD wallets where all addresses are generated from a single seed. Addresses are added to an address </a:t>
            </a:r>
            <a:r>
              <a:rPr lang="en-US" sz="1700" dirty="0">
                <a:hlinkClick r:id="rId6" tooltip="Key pool"/>
              </a:rPr>
              <a:t>key pool</a:t>
            </a:r>
            <a:r>
              <a:rPr lang="en-US" sz="1700" dirty="0"/>
              <a:t> prior to being used for receiving coins. If you lose your wallet entirely, all of your coins are lost and can never be </a:t>
            </a:r>
            <a:r>
              <a:rPr lang="en-US" sz="1700" dirty="0" err="1"/>
              <a:t>recovered.</a:t>
            </a:r>
            <a:r>
              <a:rPr lang="en-US" sz="1700" dirty="0" err="1" smtClean="0"/>
              <a:t>We</a:t>
            </a:r>
            <a:r>
              <a:rPr lang="en-US" sz="1700" dirty="0" smtClean="0"/>
              <a:t> do not use a private key, which is like a password, to make sure that the sender is a valid owner of BARTS tokens.” </a:t>
            </a:r>
            <a:r>
              <a:rPr lang="en-US" sz="1800" dirty="0">
                <a:hlinkClick r:id="rId2"/>
              </a:rPr>
              <a:t>https://en.bitcoin.it/wiki/Technical_background_of_version_1_Bitcoin_addresses</a:t>
            </a:r>
            <a:endParaRPr lang="en-US" sz="1700" dirty="0" smtClean="0"/>
          </a:p>
        </p:txBody>
      </p:sp>
    </p:spTree>
    <p:extLst>
      <p:ext uri="{BB962C8B-B14F-4D97-AF65-F5344CB8AC3E}">
        <p14:creationId xmlns:p14="http://schemas.microsoft.com/office/powerpoint/2010/main" val="40162798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bitcoin.it/w/images/en/8/8c/Secur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8889" y="1690688"/>
            <a:ext cx="8297674" cy="507491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smtClean="0">
                <a:solidFill>
                  <a:schemeClr val="bg1"/>
                </a:solidFill>
                <a:hlinkClick r:id="rId3"/>
              </a:rPr>
              <a:t>The 5 Dollar wrench Attack</a:t>
            </a:r>
            <a:endParaRPr lang="en-US" dirty="0">
              <a:solidFill>
                <a:schemeClr val="bg1"/>
              </a:solidFill>
            </a:endParaRPr>
          </a:p>
        </p:txBody>
      </p:sp>
    </p:spTree>
    <p:extLst>
      <p:ext uri="{BB962C8B-B14F-4D97-AF65-F5344CB8AC3E}">
        <p14:creationId xmlns:p14="http://schemas.microsoft.com/office/powerpoint/2010/main" val="21170453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of Blockchain Content</a:t>
            </a:r>
            <a:endParaRPr lang="en-US" dirty="0"/>
          </a:p>
        </p:txBody>
      </p:sp>
      <p:sp>
        <p:nvSpPr>
          <p:cNvPr id="4" name="Content Placeholder 3"/>
          <p:cNvSpPr>
            <a:spLocks noGrp="1"/>
          </p:cNvSpPr>
          <p:nvPr>
            <p:ph idx="1"/>
          </p:nvPr>
        </p:nvSpPr>
        <p:spPr/>
        <p:txBody>
          <a:bodyPr/>
          <a:lstStyle/>
          <a:p>
            <a:r>
              <a:rPr lang="en-US" dirty="0" smtClean="0"/>
              <a:t>Surveyed MS Students last year and this year about the blockchain concepts.</a:t>
            </a:r>
          </a:p>
          <a:p>
            <a:r>
              <a:rPr lang="en-US" dirty="0" smtClean="0"/>
              <a:t>This year had 76 out of 120 students completed the survey after the December 31 2019.</a:t>
            </a:r>
          </a:p>
          <a:p>
            <a:r>
              <a:rPr lang="en-US" dirty="0" smtClean="0"/>
              <a:t>The results last year and this year are surprisingly similar.</a:t>
            </a:r>
            <a:endParaRPr lang="en-US" dirty="0"/>
          </a:p>
        </p:txBody>
      </p:sp>
    </p:spTree>
    <p:extLst>
      <p:ext uri="{BB962C8B-B14F-4D97-AF65-F5344CB8AC3E}">
        <p14:creationId xmlns:p14="http://schemas.microsoft.com/office/powerpoint/2010/main" val="10204629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1696"/>
            <a:ext cx="10515600" cy="1325563"/>
          </a:xfrm>
        </p:spPr>
        <p:txBody>
          <a:bodyPr>
            <a:noAutofit/>
          </a:bodyPr>
          <a:lstStyle/>
          <a:p>
            <a:r>
              <a:rPr lang="en-US" sz="4000" dirty="0" smtClean="0"/>
              <a:t>The </a:t>
            </a:r>
            <a:r>
              <a:rPr lang="en-US" sz="4000" dirty="0"/>
              <a:t>material covered in the blockchain teaching module helped me gain a clearer understanding of blockchain </a:t>
            </a:r>
            <a:r>
              <a:rPr lang="en-US" sz="4000" dirty="0" smtClean="0"/>
              <a:t>concepts</a:t>
            </a:r>
            <a:endParaRPr lang="en-US" sz="4000" dirty="0"/>
          </a:p>
        </p:txBody>
      </p:sp>
      <p:graphicFrame>
        <p:nvGraphicFramePr>
          <p:cNvPr id="6" name="Table 5"/>
          <p:cNvGraphicFramePr>
            <a:graphicFrameLocks noGrp="1"/>
          </p:cNvGraphicFramePr>
          <p:nvPr>
            <p:extLst>
              <p:ext uri="{D42A27DB-BD31-4B8C-83A1-F6EECF244321}">
                <p14:modId xmlns:p14="http://schemas.microsoft.com/office/powerpoint/2010/main" val="1524169132"/>
              </p:ext>
            </p:extLst>
          </p:nvPr>
        </p:nvGraphicFramePr>
        <p:xfrm>
          <a:off x="2032000" y="2581123"/>
          <a:ext cx="8128000" cy="16459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91631965"/>
                    </a:ext>
                  </a:extLst>
                </a:gridCol>
                <a:gridCol w="4064000">
                  <a:extLst>
                    <a:ext uri="{9D8B030D-6E8A-4147-A177-3AD203B41FA5}">
                      <a16:colId xmlns:a16="http://schemas.microsoft.com/office/drawing/2014/main" val="643188357"/>
                    </a:ext>
                  </a:extLst>
                </a:gridCol>
              </a:tblGrid>
              <a:tr h="370840">
                <a:tc>
                  <a:txBody>
                    <a:bodyPr/>
                    <a:lstStyle/>
                    <a:p>
                      <a:pPr algn="ctr"/>
                      <a:r>
                        <a:rPr lang="en-US" sz="4800" dirty="0" smtClean="0"/>
                        <a:t>Mean</a:t>
                      </a:r>
                      <a:endParaRPr lang="en-US" sz="4800" dirty="0"/>
                    </a:p>
                  </a:txBody>
                  <a:tcPr/>
                </a:tc>
                <a:tc>
                  <a:txBody>
                    <a:bodyPr/>
                    <a:lstStyle/>
                    <a:p>
                      <a:pPr algn="ctr"/>
                      <a:r>
                        <a:rPr lang="en-US" sz="4800" dirty="0" smtClean="0"/>
                        <a:t>Count</a:t>
                      </a:r>
                      <a:endParaRPr lang="en-US" sz="4800" dirty="0"/>
                    </a:p>
                  </a:txBody>
                  <a:tcPr/>
                </a:tc>
                <a:extLst>
                  <a:ext uri="{0D108BD9-81ED-4DB2-BD59-A6C34878D82A}">
                    <a16:rowId xmlns:a16="http://schemas.microsoft.com/office/drawing/2014/main" val="1325892221"/>
                  </a:ext>
                </a:extLst>
              </a:tr>
              <a:tr h="370840">
                <a:tc>
                  <a:txBody>
                    <a:bodyPr/>
                    <a:lstStyle/>
                    <a:p>
                      <a:pPr algn="ctr"/>
                      <a:r>
                        <a:rPr lang="en-US" sz="4800" dirty="0" smtClean="0"/>
                        <a:t>4.11</a:t>
                      </a:r>
                      <a:endParaRPr lang="en-US" sz="4800" dirty="0"/>
                    </a:p>
                  </a:txBody>
                  <a:tcPr/>
                </a:tc>
                <a:tc>
                  <a:txBody>
                    <a:bodyPr/>
                    <a:lstStyle/>
                    <a:p>
                      <a:pPr algn="ctr"/>
                      <a:r>
                        <a:rPr lang="en-US" sz="4800" dirty="0" smtClean="0"/>
                        <a:t>75</a:t>
                      </a:r>
                      <a:endParaRPr lang="en-US" sz="4800" dirty="0"/>
                    </a:p>
                  </a:txBody>
                  <a:tcPr/>
                </a:tc>
                <a:extLst>
                  <a:ext uri="{0D108BD9-81ED-4DB2-BD59-A6C34878D82A}">
                    <a16:rowId xmlns:a16="http://schemas.microsoft.com/office/drawing/2014/main" val="3995540329"/>
                  </a:ext>
                </a:extLst>
              </a:tr>
            </a:tbl>
          </a:graphicData>
        </a:graphic>
      </p:graphicFrame>
      <p:sp>
        <p:nvSpPr>
          <p:cNvPr id="7" name="Rectangle 6"/>
          <p:cNvSpPr/>
          <p:nvPr/>
        </p:nvSpPr>
        <p:spPr>
          <a:xfrm>
            <a:off x="2357903" y="4550620"/>
            <a:ext cx="3642847" cy="954107"/>
          </a:xfrm>
          <a:prstGeom prst="rect">
            <a:avLst/>
          </a:prstGeom>
        </p:spPr>
        <p:txBody>
          <a:bodyPr wrap="square">
            <a:spAutoFit/>
          </a:bodyPr>
          <a:lstStyle/>
          <a:p>
            <a:r>
              <a:rPr lang="en-US" sz="2800" b="1" dirty="0"/>
              <a:t>1 Strongly Disagree to 5 Strongly Agree</a:t>
            </a:r>
            <a:endParaRPr lang="en-US" sz="2800" dirty="0"/>
          </a:p>
        </p:txBody>
      </p:sp>
    </p:spTree>
    <p:extLst>
      <p:ext uri="{BB962C8B-B14F-4D97-AF65-F5344CB8AC3E}">
        <p14:creationId xmlns:p14="http://schemas.microsoft.com/office/powerpoint/2010/main" val="31096603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406" y="945893"/>
            <a:ext cx="10515600" cy="1325563"/>
          </a:xfrm>
        </p:spPr>
        <p:txBody>
          <a:bodyPr>
            <a:noAutofit/>
          </a:bodyPr>
          <a:lstStyle/>
          <a:p>
            <a:r>
              <a:rPr lang="en-US" sz="4000" dirty="0" smtClean="0"/>
              <a:t>What </a:t>
            </a:r>
            <a:r>
              <a:rPr lang="en-US" sz="4000" dirty="0"/>
              <a:t>is the percentage of new understanding of blockchain concepts did you get from the teaching module?</a:t>
            </a:r>
            <a:endParaRPr lang="en-US" sz="4000" dirty="0">
              <a:solidFill>
                <a:srgbClr val="222222"/>
              </a:solidFill>
              <a:latin typeface="Qualtrics Grotesque"/>
            </a:endParaRPr>
          </a:p>
        </p:txBody>
      </p:sp>
      <p:graphicFrame>
        <p:nvGraphicFramePr>
          <p:cNvPr id="8" name="Table 7"/>
          <p:cNvGraphicFramePr>
            <a:graphicFrameLocks noGrp="1"/>
          </p:cNvGraphicFramePr>
          <p:nvPr>
            <p:extLst>
              <p:ext uri="{D42A27DB-BD31-4B8C-83A1-F6EECF244321}">
                <p14:modId xmlns:p14="http://schemas.microsoft.com/office/powerpoint/2010/main" val="1912869630"/>
              </p:ext>
            </p:extLst>
          </p:nvPr>
        </p:nvGraphicFramePr>
        <p:xfrm>
          <a:off x="587830" y="3134696"/>
          <a:ext cx="11307536" cy="2164808"/>
        </p:xfrm>
        <a:graphic>
          <a:graphicData uri="http://schemas.openxmlformats.org/drawingml/2006/table">
            <a:tbl>
              <a:tblPr firstRow="1" bandRow="1">
                <a:tableStyleId>{5C22544A-7EE6-4342-B048-85BDC9FD1C3A}</a:tableStyleId>
              </a:tblPr>
              <a:tblGrid>
                <a:gridCol w="2826884">
                  <a:extLst>
                    <a:ext uri="{9D8B030D-6E8A-4147-A177-3AD203B41FA5}">
                      <a16:colId xmlns:a16="http://schemas.microsoft.com/office/drawing/2014/main" val="1032185952"/>
                    </a:ext>
                  </a:extLst>
                </a:gridCol>
                <a:gridCol w="2826884">
                  <a:extLst>
                    <a:ext uri="{9D8B030D-6E8A-4147-A177-3AD203B41FA5}">
                      <a16:colId xmlns:a16="http://schemas.microsoft.com/office/drawing/2014/main" val="1252022595"/>
                    </a:ext>
                  </a:extLst>
                </a:gridCol>
                <a:gridCol w="2826884">
                  <a:extLst>
                    <a:ext uri="{9D8B030D-6E8A-4147-A177-3AD203B41FA5}">
                      <a16:colId xmlns:a16="http://schemas.microsoft.com/office/drawing/2014/main" val="1453789385"/>
                    </a:ext>
                  </a:extLst>
                </a:gridCol>
                <a:gridCol w="2826884">
                  <a:extLst>
                    <a:ext uri="{9D8B030D-6E8A-4147-A177-3AD203B41FA5}">
                      <a16:colId xmlns:a16="http://schemas.microsoft.com/office/drawing/2014/main" val="4239997158"/>
                    </a:ext>
                  </a:extLst>
                </a:gridCol>
              </a:tblGrid>
              <a:tr h="1082404">
                <a:tc>
                  <a:txBody>
                    <a:bodyPr/>
                    <a:lstStyle/>
                    <a:p>
                      <a:pPr algn="ctr"/>
                      <a:r>
                        <a:rPr lang="en-US" sz="4800" dirty="0" smtClean="0"/>
                        <a:t>Minimum</a:t>
                      </a:r>
                      <a:endParaRPr lang="en-US" sz="4800" dirty="0"/>
                    </a:p>
                  </a:txBody>
                  <a:tcPr/>
                </a:tc>
                <a:tc>
                  <a:txBody>
                    <a:bodyPr/>
                    <a:lstStyle/>
                    <a:p>
                      <a:pPr algn="ctr"/>
                      <a:r>
                        <a:rPr lang="en-US" sz="4800" dirty="0" smtClean="0"/>
                        <a:t>Maximum</a:t>
                      </a:r>
                      <a:endParaRPr lang="en-US" sz="4800" dirty="0"/>
                    </a:p>
                  </a:txBody>
                  <a:tcPr/>
                </a:tc>
                <a:tc>
                  <a:txBody>
                    <a:bodyPr/>
                    <a:lstStyle/>
                    <a:p>
                      <a:pPr algn="ctr"/>
                      <a:r>
                        <a:rPr lang="en-US" sz="4800" dirty="0" smtClean="0"/>
                        <a:t>Mean</a:t>
                      </a:r>
                      <a:endParaRPr lang="en-US" sz="4800" dirty="0"/>
                    </a:p>
                  </a:txBody>
                  <a:tcPr/>
                </a:tc>
                <a:tc>
                  <a:txBody>
                    <a:bodyPr/>
                    <a:lstStyle/>
                    <a:p>
                      <a:pPr algn="ctr"/>
                      <a:r>
                        <a:rPr lang="en-US" sz="4800" dirty="0" smtClean="0"/>
                        <a:t>Count</a:t>
                      </a:r>
                      <a:endParaRPr lang="en-US" sz="4800" dirty="0"/>
                    </a:p>
                  </a:txBody>
                  <a:tcPr/>
                </a:tc>
                <a:extLst>
                  <a:ext uri="{0D108BD9-81ED-4DB2-BD59-A6C34878D82A}">
                    <a16:rowId xmlns:a16="http://schemas.microsoft.com/office/drawing/2014/main" val="2858349278"/>
                  </a:ext>
                </a:extLst>
              </a:tr>
              <a:tr h="1082404">
                <a:tc>
                  <a:txBody>
                    <a:bodyPr/>
                    <a:lstStyle/>
                    <a:p>
                      <a:pPr algn="ctr"/>
                      <a:r>
                        <a:rPr lang="en-US" sz="4800" dirty="0" smtClean="0"/>
                        <a:t>19</a:t>
                      </a:r>
                      <a:endParaRPr lang="en-US" sz="4800" dirty="0"/>
                    </a:p>
                  </a:txBody>
                  <a:tcPr/>
                </a:tc>
                <a:tc>
                  <a:txBody>
                    <a:bodyPr/>
                    <a:lstStyle/>
                    <a:p>
                      <a:pPr algn="ctr"/>
                      <a:r>
                        <a:rPr lang="en-US" sz="4800" dirty="0" smtClean="0"/>
                        <a:t>100</a:t>
                      </a:r>
                      <a:endParaRPr lang="en-US" sz="4800" dirty="0"/>
                    </a:p>
                  </a:txBody>
                  <a:tcPr/>
                </a:tc>
                <a:tc>
                  <a:txBody>
                    <a:bodyPr/>
                    <a:lstStyle/>
                    <a:p>
                      <a:pPr algn="ctr"/>
                      <a:r>
                        <a:rPr lang="en-US" sz="4800" dirty="0" smtClean="0"/>
                        <a:t>68</a:t>
                      </a:r>
                      <a:endParaRPr lang="en-US" sz="4800" dirty="0"/>
                    </a:p>
                  </a:txBody>
                  <a:tcPr/>
                </a:tc>
                <a:tc>
                  <a:txBody>
                    <a:bodyPr/>
                    <a:lstStyle/>
                    <a:p>
                      <a:pPr algn="ctr"/>
                      <a:r>
                        <a:rPr lang="en-US" sz="4800" dirty="0" smtClean="0"/>
                        <a:t>76</a:t>
                      </a:r>
                      <a:endParaRPr lang="en-US" sz="4800" dirty="0"/>
                    </a:p>
                  </a:txBody>
                  <a:tcPr/>
                </a:tc>
                <a:extLst>
                  <a:ext uri="{0D108BD9-81ED-4DB2-BD59-A6C34878D82A}">
                    <a16:rowId xmlns:a16="http://schemas.microsoft.com/office/drawing/2014/main" val="1864914230"/>
                  </a:ext>
                </a:extLst>
              </a:tr>
            </a:tbl>
          </a:graphicData>
        </a:graphic>
      </p:graphicFrame>
    </p:spTree>
    <p:extLst>
      <p:ext uri="{BB962C8B-B14F-4D97-AF65-F5344CB8AC3E}">
        <p14:creationId xmlns:p14="http://schemas.microsoft.com/office/powerpoint/2010/main" val="35920548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 </a:t>
            </a:r>
            <a:r>
              <a:rPr lang="en-US" sz="4000" dirty="0"/>
              <a:t>would like the following additional material presented in the course </a:t>
            </a:r>
            <a:r>
              <a:rPr lang="en-US" sz="4000" dirty="0" smtClean="0"/>
              <a:t>? </a:t>
            </a:r>
            <a:endParaRPr lang="en-US" sz="4000" b="1" dirty="0"/>
          </a:p>
        </p:txBody>
      </p:sp>
      <p:graphicFrame>
        <p:nvGraphicFramePr>
          <p:cNvPr id="4" name="Object 3"/>
          <p:cNvGraphicFramePr>
            <a:graphicFrameLocks noChangeAspect="1"/>
          </p:cNvGraphicFramePr>
          <p:nvPr>
            <p:extLst>
              <p:ext uri="{D42A27DB-BD31-4B8C-83A1-F6EECF244321}">
                <p14:modId xmlns:p14="http://schemas.microsoft.com/office/powerpoint/2010/main" val="818375070"/>
              </p:ext>
            </p:extLst>
          </p:nvPr>
        </p:nvGraphicFramePr>
        <p:xfrm>
          <a:off x="213707" y="1690688"/>
          <a:ext cx="10898187" cy="2366963"/>
        </p:xfrm>
        <a:graphic>
          <a:graphicData uri="http://schemas.openxmlformats.org/presentationml/2006/ole">
            <mc:AlternateContent xmlns:mc="http://schemas.openxmlformats.org/markup-compatibility/2006">
              <mc:Choice xmlns:v="urn:schemas-microsoft-com:vml" Requires="v">
                <p:oleObj spid="_x0000_s2091" name="Worksheet" r:id="rId3" imgW="5074973" imgH="1101239" progId="Excel.Sheet.12">
                  <p:embed/>
                </p:oleObj>
              </mc:Choice>
              <mc:Fallback>
                <p:oleObj name="Worksheet" r:id="rId3" imgW="5074973" imgH="1101239" progId="Excel.Sheet.12">
                  <p:embed/>
                  <p:pic>
                    <p:nvPicPr>
                      <p:cNvPr id="4" name="Object 3"/>
                      <p:cNvPicPr/>
                      <p:nvPr/>
                    </p:nvPicPr>
                    <p:blipFill>
                      <a:blip r:embed="rId4"/>
                      <a:stretch>
                        <a:fillRect/>
                      </a:stretch>
                    </p:blipFill>
                    <p:spPr>
                      <a:xfrm>
                        <a:off x="213707" y="1690688"/>
                        <a:ext cx="10898187" cy="2366963"/>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703510934"/>
              </p:ext>
            </p:extLst>
          </p:nvPr>
        </p:nvGraphicFramePr>
        <p:xfrm>
          <a:off x="180523" y="4480554"/>
          <a:ext cx="11712966" cy="2256798"/>
        </p:xfrm>
        <a:graphic>
          <a:graphicData uri="http://schemas.openxmlformats.org/presentationml/2006/ole">
            <mc:AlternateContent xmlns:mc="http://schemas.openxmlformats.org/markup-compatibility/2006">
              <mc:Choice xmlns:v="urn:schemas-microsoft-com:vml" Requires="v">
                <p:oleObj spid="_x0000_s2092" name="Worksheet" r:id="rId5" imgW="5981839" imgH="1152343" progId="Excel.Sheet.12">
                  <p:embed/>
                </p:oleObj>
              </mc:Choice>
              <mc:Fallback>
                <p:oleObj name="Worksheet" r:id="rId5" imgW="5981839" imgH="1152343" progId="Excel.Sheet.12">
                  <p:embed/>
                  <p:pic>
                    <p:nvPicPr>
                      <p:cNvPr id="4" name="Object 3"/>
                      <p:cNvPicPr/>
                      <p:nvPr/>
                    </p:nvPicPr>
                    <p:blipFill>
                      <a:blip r:embed="rId6"/>
                      <a:stretch>
                        <a:fillRect/>
                      </a:stretch>
                    </p:blipFill>
                    <p:spPr>
                      <a:xfrm>
                        <a:off x="180523" y="4480554"/>
                        <a:ext cx="11712966" cy="2256798"/>
                      </a:xfrm>
                      <a:prstGeom prst="rect">
                        <a:avLst/>
                      </a:prstGeom>
                    </p:spPr>
                  </p:pic>
                </p:oleObj>
              </mc:Fallback>
            </mc:AlternateContent>
          </a:graphicData>
        </a:graphic>
      </p:graphicFrame>
      <p:sp>
        <p:nvSpPr>
          <p:cNvPr id="3" name="TextBox 2"/>
          <p:cNvSpPr txBox="1"/>
          <p:nvPr/>
        </p:nvSpPr>
        <p:spPr>
          <a:xfrm>
            <a:off x="1688691" y="4354262"/>
            <a:ext cx="1128252" cy="584775"/>
          </a:xfrm>
          <a:prstGeom prst="rect">
            <a:avLst/>
          </a:prstGeom>
          <a:noFill/>
        </p:spPr>
        <p:txBody>
          <a:bodyPr wrap="square" rtlCol="0">
            <a:spAutoFit/>
          </a:bodyPr>
          <a:lstStyle/>
          <a:p>
            <a:r>
              <a:rPr lang="en-US" sz="3200" dirty="0"/>
              <a:t>2018</a:t>
            </a:r>
            <a:endParaRPr lang="en-US" sz="3200" dirty="0"/>
          </a:p>
        </p:txBody>
      </p:sp>
      <p:sp>
        <p:nvSpPr>
          <p:cNvPr id="7" name="TextBox 6"/>
          <p:cNvSpPr txBox="1"/>
          <p:nvPr/>
        </p:nvSpPr>
        <p:spPr>
          <a:xfrm>
            <a:off x="1606883" y="1564396"/>
            <a:ext cx="1128252" cy="584775"/>
          </a:xfrm>
          <a:prstGeom prst="rect">
            <a:avLst/>
          </a:prstGeom>
          <a:noFill/>
        </p:spPr>
        <p:txBody>
          <a:bodyPr wrap="square" rtlCol="0">
            <a:spAutoFit/>
          </a:bodyPr>
          <a:lstStyle/>
          <a:p>
            <a:r>
              <a:rPr lang="en-US" sz="3200" dirty="0" smtClean="0"/>
              <a:t>2019</a:t>
            </a:r>
            <a:endParaRPr lang="en-US" sz="3200" dirty="0"/>
          </a:p>
        </p:txBody>
      </p:sp>
    </p:spTree>
    <p:extLst>
      <p:ext uri="{BB962C8B-B14F-4D97-AF65-F5344CB8AC3E}">
        <p14:creationId xmlns:p14="http://schemas.microsoft.com/office/powerpoint/2010/main" val="37883601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650" y="626382"/>
            <a:ext cx="10515600" cy="1325563"/>
          </a:xfrm>
        </p:spPr>
        <p:txBody>
          <a:bodyPr>
            <a:normAutofit/>
          </a:bodyPr>
          <a:lstStyle/>
          <a:p>
            <a:r>
              <a:rPr lang="en-US" sz="4000" dirty="0" smtClean="0"/>
              <a:t>How </a:t>
            </a:r>
            <a:r>
              <a:rPr lang="en-US" sz="4000" dirty="0"/>
              <a:t>many addition hours of blockchain and cryptocurrency concepts would you like to have?</a:t>
            </a:r>
          </a:p>
        </p:txBody>
      </p:sp>
      <p:graphicFrame>
        <p:nvGraphicFramePr>
          <p:cNvPr id="3" name="Table 2"/>
          <p:cNvGraphicFramePr>
            <a:graphicFrameLocks noGrp="1"/>
          </p:cNvGraphicFramePr>
          <p:nvPr>
            <p:extLst>
              <p:ext uri="{D42A27DB-BD31-4B8C-83A1-F6EECF244321}">
                <p14:modId xmlns:p14="http://schemas.microsoft.com/office/powerpoint/2010/main" val="3501877937"/>
              </p:ext>
            </p:extLst>
          </p:nvPr>
        </p:nvGraphicFramePr>
        <p:xfrm>
          <a:off x="1762579" y="2605616"/>
          <a:ext cx="8127999" cy="14020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177529639"/>
                    </a:ext>
                  </a:extLst>
                </a:gridCol>
                <a:gridCol w="2709333">
                  <a:extLst>
                    <a:ext uri="{9D8B030D-6E8A-4147-A177-3AD203B41FA5}">
                      <a16:colId xmlns:a16="http://schemas.microsoft.com/office/drawing/2014/main" val="2706454644"/>
                    </a:ext>
                  </a:extLst>
                </a:gridCol>
                <a:gridCol w="2709333">
                  <a:extLst>
                    <a:ext uri="{9D8B030D-6E8A-4147-A177-3AD203B41FA5}">
                      <a16:colId xmlns:a16="http://schemas.microsoft.com/office/drawing/2014/main" val="509124474"/>
                    </a:ext>
                  </a:extLst>
                </a:gridCol>
              </a:tblGrid>
              <a:tr h="370840">
                <a:tc>
                  <a:txBody>
                    <a:bodyPr/>
                    <a:lstStyle/>
                    <a:p>
                      <a:pPr algn="ctr"/>
                      <a:r>
                        <a:rPr lang="en-US" sz="4000" dirty="0" smtClean="0"/>
                        <a:t>Minimum</a:t>
                      </a:r>
                      <a:endParaRPr lang="en-US" sz="4000" dirty="0"/>
                    </a:p>
                  </a:txBody>
                  <a:tcPr/>
                </a:tc>
                <a:tc>
                  <a:txBody>
                    <a:bodyPr/>
                    <a:lstStyle/>
                    <a:p>
                      <a:pPr algn="ctr"/>
                      <a:r>
                        <a:rPr lang="en-US" sz="4000" dirty="0" smtClean="0"/>
                        <a:t>Maximum</a:t>
                      </a:r>
                      <a:endParaRPr lang="en-US" sz="4000" dirty="0"/>
                    </a:p>
                  </a:txBody>
                  <a:tcPr/>
                </a:tc>
                <a:tc>
                  <a:txBody>
                    <a:bodyPr/>
                    <a:lstStyle/>
                    <a:p>
                      <a:pPr algn="ctr"/>
                      <a:r>
                        <a:rPr lang="en-US" sz="4000" dirty="0" smtClean="0"/>
                        <a:t>Mean</a:t>
                      </a:r>
                      <a:endParaRPr lang="en-US" sz="4000" dirty="0"/>
                    </a:p>
                  </a:txBody>
                  <a:tcPr/>
                </a:tc>
                <a:extLst>
                  <a:ext uri="{0D108BD9-81ED-4DB2-BD59-A6C34878D82A}">
                    <a16:rowId xmlns:a16="http://schemas.microsoft.com/office/drawing/2014/main" val="1041867760"/>
                  </a:ext>
                </a:extLst>
              </a:tr>
              <a:tr h="370840">
                <a:tc>
                  <a:txBody>
                    <a:bodyPr/>
                    <a:lstStyle/>
                    <a:p>
                      <a:pPr algn="ctr"/>
                      <a:r>
                        <a:rPr lang="en-US" sz="4000" dirty="0" smtClean="0"/>
                        <a:t>0</a:t>
                      </a:r>
                      <a:endParaRPr lang="en-US" sz="4000" dirty="0"/>
                    </a:p>
                  </a:txBody>
                  <a:tcPr/>
                </a:tc>
                <a:tc>
                  <a:txBody>
                    <a:bodyPr/>
                    <a:lstStyle/>
                    <a:p>
                      <a:pPr algn="ctr"/>
                      <a:r>
                        <a:rPr lang="en-US" sz="4000" dirty="0" smtClean="0"/>
                        <a:t>50</a:t>
                      </a:r>
                      <a:endParaRPr lang="en-US" sz="4000" dirty="0"/>
                    </a:p>
                  </a:txBody>
                  <a:tcPr/>
                </a:tc>
                <a:tc>
                  <a:txBody>
                    <a:bodyPr/>
                    <a:lstStyle/>
                    <a:p>
                      <a:pPr algn="ctr"/>
                      <a:r>
                        <a:rPr lang="en-US" sz="4000" dirty="0" smtClean="0"/>
                        <a:t>12.27</a:t>
                      </a:r>
                      <a:endParaRPr lang="en-US" sz="4000" dirty="0"/>
                    </a:p>
                  </a:txBody>
                  <a:tcPr/>
                </a:tc>
                <a:extLst>
                  <a:ext uri="{0D108BD9-81ED-4DB2-BD59-A6C34878D82A}">
                    <a16:rowId xmlns:a16="http://schemas.microsoft.com/office/drawing/2014/main" val="2191800373"/>
                  </a:ext>
                </a:extLst>
              </a:tr>
            </a:tbl>
          </a:graphicData>
        </a:graphic>
      </p:graphicFrame>
    </p:spTree>
    <p:extLst>
      <p:ext uri="{BB962C8B-B14F-4D97-AF65-F5344CB8AC3E}">
        <p14:creationId xmlns:p14="http://schemas.microsoft.com/office/powerpoint/2010/main" val="25919245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a:t>
            </a:r>
            <a:r>
              <a:rPr lang="en-US" dirty="0"/>
              <a:t>liked the BITFURY case</a:t>
            </a:r>
          </a:p>
        </p:txBody>
      </p:sp>
      <p:graphicFrame>
        <p:nvGraphicFramePr>
          <p:cNvPr id="3" name="Table 2"/>
          <p:cNvGraphicFramePr>
            <a:graphicFrameLocks noGrp="1"/>
          </p:cNvGraphicFramePr>
          <p:nvPr>
            <p:extLst>
              <p:ext uri="{D42A27DB-BD31-4B8C-83A1-F6EECF244321}">
                <p14:modId xmlns:p14="http://schemas.microsoft.com/office/powerpoint/2010/main" val="1969603334"/>
              </p:ext>
            </p:extLst>
          </p:nvPr>
        </p:nvGraphicFramePr>
        <p:xfrm>
          <a:off x="3547358" y="2465615"/>
          <a:ext cx="5097284" cy="1845236"/>
        </p:xfrm>
        <a:graphic>
          <a:graphicData uri="http://schemas.openxmlformats.org/drawingml/2006/table">
            <a:tbl>
              <a:tblPr firstRow="1" bandRow="1">
                <a:tableStyleId>{5C22544A-7EE6-4342-B048-85BDC9FD1C3A}</a:tableStyleId>
              </a:tblPr>
              <a:tblGrid>
                <a:gridCol w="5097284">
                  <a:extLst>
                    <a:ext uri="{9D8B030D-6E8A-4147-A177-3AD203B41FA5}">
                      <a16:colId xmlns:a16="http://schemas.microsoft.com/office/drawing/2014/main" val="1032185952"/>
                    </a:ext>
                  </a:extLst>
                </a:gridCol>
              </a:tblGrid>
              <a:tr h="750025">
                <a:tc>
                  <a:txBody>
                    <a:bodyPr/>
                    <a:lstStyle/>
                    <a:p>
                      <a:pPr algn="ctr"/>
                      <a:r>
                        <a:rPr lang="en-US" sz="4000" dirty="0" smtClean="0"/>
                        <a:t>Mean</a:t>
                      </a:r>
                      <a:endParaRPr lang="en-US" sz="4000" dirty="0"/>
                    </a:p>
                  </a:txBody>
                  <a:tcPr/>
                </a:tc>
                <a:extLst>
                  <a:ext uri="{0D108BD9-81ED-4DB2-BD59-A6C34878D82A}">
                    <a16:rowId xmlns:a16="http://schemas.microsoft.com/office/drawing/2014/main" val="2858349278"/>
                  </a:ext>
                </a:extLst>
              </a:tr>
              <a:tr h="1095211">
                <a:tc>
                  <a:txBody>
                    <a:bodyPr/>
                    <a:lstStyle/>
                    <a:p>
                      <a:pPr algn="ctr"/>
                      <a:r>
                        <a:rPr lang="en-US" sz="4000" dirty="0" smtClean="0"/>
                        <a:t>4.31</a:t>
                      </a:r>
                      <a:endParaRPr lang="en-US" sz="4000" dirty="0"/>
                    </a:p>
                  </a:txBody>
                  <a:tcPr/>
                </a:tc>
                <a:extLst>
                  <a:ext uri="{0D108BD9-81ED-4DB2-BD59-A6C34878D82A}">
                    <a16:rowId xmlns:a16="http://schemas.microsoft.com/office/drawing/2014/main" val="1864914230"/>
                  </a:ext>
                </a:extLst>
              </a:tr>
            </a:tbl>
          </a:graphicData>
        </a:graphic>
      </p:graphicFrame>
    </p:spTree>
    <p:extLst>
      <p:ext uri="{BB962C8B-B14F-4D97-AF65-F5344CB8AC3E}">
        <p14:creationId xmlns:p14="http://schemas.microsoft.com/office/powerpoint/2010/main" val="23155365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 liked the </a:t>
            </a:r>
            <a:r>
              <a:rPr lang="en-US" sz="4000" dirty="0" smtClean="0"/>
              <a:t>Snapper Future Tech </a:t>
            </a:r>
            <a:r>
              <a:rPr lang="en-US" sz="4000" dirty="0"/>
              <a:t>case</a:t>
            </a:r>
          </a:p>
        </p:txBody>
      </p:sp>
      <p:sp>
        <p:nvSpPr>
          <p:cNvPr id="3" name="Content Placeholder 2"/>
          <p:cNvSpPr>
            <a:spLocks noGrp="1"/>
          </p:cNvSpPr>
          <p:nvPr>
            <p:ph idx="1"/>
          </p:nvPr>
        </p:nvSpPr>
        <p:spPr/>
        <p:txBody>
          <a:bodyPr>
            <a:normAutofit/>
          </a:bodyPr>
          <a:lstStyle/>
          <a:p>
            <a:r>
              <a:rPr lang="en-US" sz="3600" dirty="0" smtClean="0"/>
              <a:t> I messed up this question and left off the Strongly Agree anchor on the survey.</a:t>
            </a:r>
          </a:p>
          <a:p>
            <a:r>
              <a:rPr lang="en-US" sz="3600" dirty="0" smtClean="0"/>
              <a:t>However 67 out of 76 Agreed that they liked the case.</a:t>
            </a:r>
            <a:endParaRPr lang="en-US" sz="3600" dirty="0"/>
          </a:p>
        </p:txBody>
      </p:sp>
    </p:spTree>
    <p:extLst>
      <p:ext uri="{BB962C8B-B14F-4D97-AF65-F5344CB8AC3E}">
        <p14:creationId xmlns:p14="http://schemas.microsoft.com/office/powerpoint/2010/main" val="13058659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sz="6700" dirty="0" smtClean="0"/>
              <a:t>Questions?</a:t>
            </a:r>
            <a:r>
              <a:rPr lang="en-US" dirty="0" smtClean="0"/>
              <a:t/>
            </a:r>
            <a:br>
              <a:rPr lang="en-US" dirty="0" smtClean="0"/>
            </a:br>
            <a:endParaRPr lang="en-US" dirty="0"/>
          </a:p>
        </p:txBody>
      </p:sp>
      <p:sp>
        <p:nvSpPr>
          <p:cNvPr id="2" name="Rectangle 1"/>
          <p:cNvSpPr/>
          <p:nvPr/>
        </p:nvSpPr>
        <p:spPr>
          <a:xfrm>
            <a:off x="2823895" y="3612082"/>
            <a:ext cx="5424818" cy="923330"/>
          </a:xfrm>
          <a:prstGeom prst="rect">
            <a:avLst/>
          </a:prstGeom>
        </p:spPr>
        <p:txBody>
          <a:bodyPr wrap="none">
            <a:spAutoFit/>
          </a:bodyPr>
          <a:lstStyle/>
          <a:p>
            <a:r>
              <a:rPr lang="en-US" sz="5400" dirty="0" smtClean="0">
                <a:solidFill>
                  <a:schemeClr val="bg1"/>
                </a:solidFill>
                <a:effectLst>
                  <a:glow rad="228600">
                    <a:schemeClr val="accent2">
                      <a:satMod val="175000"/>
                      <a:alpha val="40000"/>
                    </a:schemeClr>
                  </a:glow>
                </a:effectLst>
                <a:hlinkClick r:id="rId2"/>
              </a:rPr>
              <a:t>Terms of the Trade</a:t>
            </a:r>
            <a:endParaRPr lang="en-US" sz="5400" dirty="0">
              <a:solidFill>
                <a:schemeClr val="bg1"/>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23694529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Technical material on </a:t>
            </a:r>
            <a:r>
              <a:rPr lang="en-US" dirty="0" smtClean="0"/>
              <a:t>Hashing:</a:t>
            </a:r>
            <a:br>
              <a:rPr lang="en-US" dirty="0" smtClean="0"/>
            </a:br>
            <a:r>
              <a:rPr lang="en-US" dirty="0" smtClean="0"/>
              <a:t>Not required but useful for understanding</a:t>
            </a:r>
            <a:endParaRPr lang="en-US" dirty="0"/>
          </a:p>
        </p:txBody>
      </p:sp>
      <p:sp>
        <p:nvSpPr>
          <p:cNvPr id="3" name="Content Placeholder 2"/>
          <p:cNvSpPr>
            <a:spLocks noGrp="1"/>
          </p:cNvSpPr>
          <p:nvPr>
            <p:ph idx="1"/>
          </p:nvPr>
        </p:nvSpPr>
        <p:spPr/>
        <p:txBody>
          <a:bodyPr/>
          <a:lstStyle/>
          <a:p>
            <a:r>
              <a:rPr lang="en-US" dirty="0"/>
              <a:t>A set of four exercises were developed to illustrate hashing concepts . The four exercise takes about an additional hour or two of class time depending upon the level of detail need to discuss the concepts. They can be introduced before or after the BARTS simulation and present additional insight into the hashing concepts</a:t>
            </a:r>
            <a:r>
              <a:rPr lang="en-US" dirty="0" smtClean="0"/>
              <a:t>.</a:t>
            </a:r>
          </a:p>
          <a:p>
            <a:r>
              <a:rPr lang="en-US" dirty="0"/>
              <a:t>These exercises were first introduced at the 2018 North Eastern conference for the CSCC in Arlington Virginia. The paper received the best student paper award ("A-Nonce the Use and Performance of Hashing Algorithms), but the paper </a:t>
            </a:r>
            <a:r>
              <a:rPr lang="en-US" dirty="0" smtClean="0"/>
              <a:t>and content has </a:t>
            </a:r>
            <a:r>
              <a:rPr lang="en-US" dirty="0"/>
              <a:t>not published in any proceedings or journal.</a:t>
            </a:r>
            <a:r>
              <a:rPr lang="en-US" dirty="0" smtClean="0"/>
              <a:t> </a:t>
            </a:r>
            <a:endParaRPr lang="en-US" dirty="0"/>
          </a:p>
        </p:txBody>
      </p:sp>
    </p:spTree>
    <p:extLst>
      <p:ext uri="{BB962C8B-B14F-4D97-AF65-F5344CB8AC3E}">
        <p14:creationId xmlns:p14="http://schemas.microsoft.com/office/powerpoint/2010/main" val="32204764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a:t>
            </a:r>
            <a:r>
              <a:rPr lang="en-US" dirty="0"/>
              <a:t>1: Generate a nonce that will result in a leading zero for a hash. </a:t>
            </a:r>
          </a:p>
        </p:txBody>
      </p:sp>
      <p:sp>
        <p:nvSpPr>
          <p:cNvPr id="3" name="Content Placeholder 2"/>
          <p:cNvSpPr>
            <a:spLocks noGrp="1"/>
          </p:cNvSpPr>
          <p:nvPr>
            <p:ph idx="1"/>
          </p:nvPr>
        </p:nvSpPr>
        <p:spPr/>
        <p:txBody>
          <a:bodyPr/>
          <a:lstStyle/>
          <a:p>
            <a:r>
              <a:rPr lang="en-US" dirty="0"/>
              <a:t>Students enter their name with the number 1 right after their name. If the first character is not a zero, they keep incrementing the number following their name by one more unit until a hash with one leading zero is generated. This program is available at </a:t>
            </a:r>
            <a:r>
              <a:rPr lang="en-US" u="sng" dirty="0">
                <a:hlinkClick r:id="rId2"/>
              </a:rPr>
              <a:t>https://</a:t>
            </a:r>
            <a:r>
              <a:rPr lang="en-US" u="sng" dirty="0" smtClean="0">
                <a:hlinkClick r:id="rId2"/>
              </a:rPr>
              <a:t>tinyurl.com/ZeroHashMining</a:t>
            </a:r>
            <a:r>
              <a:rPr lang="en-US" dirty="0" smtClean="0"/>
              <a:t>. </a:t>
            </a:r>
            <a:endParaRPr lang="en-US" dirty="0"/>
          </a:p>
        </p:txBody>
      </p:sp>
    </p:spTree>
    <p:extLst>
      <p:ext uri="{BB962C8B-B14F-4D97-AF65-F5344CB8AC3E}">
        <p14:creationId xmlns:p14="http://schemas.microsoft.com/office/powerpoint/2010/main" val="8284511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a:t>
            </a:r>
            <a:r>
              <a:rPr lang="en-US" dirty="0"/>
              <a:t>2: A Hashing program that automatically searches for a nonce. </a:t>
            </a:r>
          </a:p>
        </p:txBody>
      </p:sp>
      <p:sp>
        <p:nvSpPr>
          <p:cNvPr id="3" name="Content Placeholder 2"/>
          <p:cNvSpPr>
            <a:spLocks noGrp="1"/>
          </p:cNvSpPr>
          <p:nvPr>
            <p:ph idx="1"/>
          </p:nvPr>
        </p:nvSpPr>
        <p:spPr/>
        <p:txBody>
          <a:bodyPr/>
          <a:lstStyle/>
          <a:p>
            <a:r>
              <a:rPr lang="en-US" dirty="0"/>
              <a:t>This algorithm is quite complex because the program has to keep searching until it finds a hash with the correct number of leading zeros. This is what miners do for a living using specialized hardware using hash speeds of hashes to find a hash with 17 leading zeros. This program is written in PHP and is available at </a:t>
            </a:r>
            <a:r>
              <a:rPr lang="en-US" u="sng" dirty="0">
                <a:hlinkClick r:id="rId2"/>
              </a:rPr>
              <a:t>https://</a:t>
            </a:r>
            <a:r>
              <a:rPr lang="en-US" u="sng" dirty="0" smtClean="0">
                <a:hlinkClick r:id="rId2"/>
              </a:rPr>
              <a:t>tinyurl.com/ZeroHashMining2</a:t>
            </a:r>
            <a:r>
              <a:rPr lang="en-US" dirty="0" smtClean="0"/>
              <a:t>.</a:t>
            </a:r>
            <a:endParaRPr lang="en-US" dirty="0"/>
          </a:p>
        </p:txBody>
      </p:sp>
    </p:spTree>
    <p:extLst>
      <p:ext uri="{BB962C8B-B14F-4D97-AF65-F5344CB8AC3E}">
        <p14:creationId xmlns:p14="http://schemas.microsoft.com/office/powerpoint/2010/main" val="22339084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Exercise 3: Mining Computation Issues</a:t>
            </a:r>
            <a:endParaRPr lang="en-US" dirty="0"/>
          </a:p>
        </p:txBody>
      </p:sp>
      <p:sp>
        <p:nvSpPr>
          <p:cNvPr id="3" name="Content Placeholder 2"/>
          <p:cNvSpPr>
            <a:spLocks noGrp="1"/>
          </p:cNvSpPr>
          <p:nvPr>
            <p:ph idx="1"/>
          </p:nvPr>
        </p:nvSpPr>
        <p:spPr/>
        <p:txBody>
          <a:bodyPr/>
          <a:lstStyle/>
          <a:p>
            <a:r>
              <a:rPr lang="en-US" dirty="0"/>
              <a:t>The purpose of this exercise is to illustrate in greater detail the computational demand that is required for using hashing for proof of </a:t>
            </a:r>
            <a:r>
              <a:rPr lang="en-US" dirty="0" smtClean="0"/>
              <a:t>work.</a:t>
            </a:r>
          </a:p>
          <a:p>
            <a:r>
              <a:rPr lang="en-US" dirty="0" smtClean="0"/>
              <a:t>It </a:t>
            </a:r>
            <a:r>
              <a:rPr lang="en-US" dirty="0"/>
              <a:t>requires participants to enter the text to be hashed, along with the number of leading zeros, then to click on the hashing algorithm desired and the number of times to run the simulation. The program will find the hash by adding a nonce, or random number, to the string until it generates a hash with the appropriate number of leading zeros. This program is available at </a:t>
            </a:r>
            <a:r>
              <a:rPr lang="en-US" u="sng" dirty="0">
                <a:hlinkClick r:id="rId2"/>
              </a:rPr>
              <a:t>https://</a:t>
            </a:r>
            <a:r>
              <a:rPr lang="en-US" u="sng" dirty="0" smtClean="0">
                <a:hlinkClick r:id="rId2"/>
              </a:rPr>
              <a:t>tinyurl.com/ZeroHashMining3</a:t>
            </a:r>
            <a:r>
              <a:rPr lang="en-US" dirty="0" smtClean="0"/>
              <a:t>.</a:t>
            </a:r>
            <a:endParaRPr lang="en-US" dirty="0"/>
          </a:p>
        </p:txBody>
      </p:sp>
    </p:spTree>
    <p:extLst>
      <p:ext uri="{BB962C8B-B14F-4D97-AF65-F5344CB8AC3E}">
        <p14:creationId xmlns:p14="http://schemas.microsoft.com/office/powerpoint/2010/main" val="38506251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a:t>
            </a:r>
            <a:r>
              <a:rPr lang="en-US" dirty="0"/>
              <a:t>4: Birthday Paradox and cracking secure hash algorithms</a:t>
            </a:r>
          </a:p>
        </p:txBody>
      </p:sp>
      <p:sp>
        <p:nvSpPr>
          <p:cNvPr id="3" name="Content Placeholder 2"/>
          <p:cNvSpPr>
            <a:spLocks noGrp="1"/>
          </p:cNvSpPr>
          <p:nvPr>
            <p:ph idx="1"/>
          </p:nvPr>
        </p:nvSpPr>
        <p:spPr/>
        <p:txBody>
          <a:bodyPr>
            <a:normAutofit lnSpcReduction="10000"/>
          </a:bodyPr>
          <a:lstStyle/>
          <a:p>
            <a:r>
              <a:rPr lang="en-US" dirty="0"/>
              <a:t>The safety of secure hash algorithms is always an issue of interest. The </a:t>
            </a:r>
            <a:r>
              <a:rPr lang="en-US" u="sng" dirty="0">
                <a:hlinkClick r:id="rId2"/>
              </a:rPr>
              <a:t>Birthday Paradox</a:t>
            </a:r>
            <a:r>
              <a:rPr lang="en-US" dirty="0"/>
              <a:t> can be used as an approximation of the amount of brute force computing necessary to find a hash collision. The program used to illustrate the number of years to find a hash Collison for various SHA bit sizes and hash rates can be found at </a:t>
            </a:r>
            <a:r>
              <a:rPr lang="en-US" u="sng" dirty="0">
                <a:hlinkClick r:id="rId3"/>
              </a:rPr>
              <a:t>https://</a:t>
            </a:r>
            <a:r>
              <a:rPr lang="en-US" u="sng" dirty="0" smtClean="0">
                <a:hlinkClick r:id="rId3"/>
              </a:rPr>
              <a:t>tinyurl.com/BirthdyaParadoxExample</a:t>
            </a:r>
            <a:r>
              <a:rPr lang="en-US" dirty="0" smtClean="0"/>
              <a:t>.</a:t>
            </a:r>
            <a:endParaRPr lang="en-US" b="1" dirty="0"/>
          </a:p>
          <a:p>
            <a:r>
              <a:rPr lang="en-US" dirty="0" smtClean="0"/>
              <a:t>For </a:t>
            </a:r>
            <a:r>
              <a:rPr lang="en-US" dirty="0"/>
              <a:t>example, the number of years needed to find a collision for the lowly 160 bit SHA1 algorithm using 5,000 ASICS computers each capable of 13TH/s with a total hashing rate of 65,000 TH/s, is 0.74 years. This is in contrast to the 208.06 trillion years to find a collision with the SHA256 algorithm using the brute force approach.</a:t>
            </a:r>
          </a:p>
        </p:txBody>
      </p:sp>
    </p:spTree>
    <p:extLst>
      <p:ext uri="{BB962C8B-B14F-4D97-AF65-F5344CB8AC3E}">
        <p14:creationId xmlns:p14="http://schemas.microsoft.com/office/powerpoint/2010/main" val="15892259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for interest:</a:t>
            </a:r>
            <a:br>
              <a:rPr lang="en-US" dirty="0" smtClean="0"/>
            </a:br>
            <a:r>
              <a:rPr lang="en-US" dirty="0" smtClean="0">
                <a:hlinkClick r:id="rId3"/>
              </a:rPr>
              <a:t>Potential Hash Computations</a:t>
            </a:r>
            <a:endParaRPr lang="en-US" dirty="0"/>
          </a:p>
        </p:txBody>
      </p:sp>
      <p:sp>
        <p:nvSpPr>
          <p:cNvPr id="3" name="Content Placeholder 2"/>
          <p:cNvSpPr>
            <a:spLocks noGrp="1"/>
          </p:cNvSpPr>
          <p:nvPr>
            <p:ph idx="1"/>
          </p:nvPr>
        </p:nvSpPr>
        <p:spPr>
          <a:xfrm>
            <a:off x="838200" y="1825625"/>
            <a:ext cx="10515600" cy="4764018"/>
          </a:xfrm>
        </p:spPr>
        <p:txBody>
          <a:bodyPr>
            <a:normAutofit fontScale="70000" lnSpcReduction="20000"/>
          </a:bodyPr>
          <a:lstStyle/>
          <a:p>
            <a:r>
              <a:rPr lang="en-US" sz="3400" dirty="0" smtClean="0"/>
              <a:t>Number of possible hashes with SHA256 is a 64 digit long hexadecimal number</a:t>
            </a:r>
          </a:p>
          <a:p>
            <a:pPr lvl="1"/>
            <a:r>
              <a:rPr lang="en-US" sz="3400" dirty="0" smtClean="0"/>
              <a:t>16^64.</a:t>
            </a:r>
          </a:p>
          <a:p>
            <a:pPr marL="457200" lvl="1" indent="0">
              <a:buNone/>
            </a:pPr>
            <a:endParaRPr lang="en-US" sz="3400" dirty="0" smtClean="0"/>
          </a:p>
          <a:p>
            <a:r>
              <a:rPr lang="en-US" sz="3400" dirty="0" smtClean="0"/>
              <a:t>Number </a:t>
            </a:r>
            <a:r>
              <a:rPr lang="en-US" sz="3400" dirty="0"/>
              <a:t>of possible hashes when current hash must contain </a:t>
            </a:r>
            <a:r>
              <a:rPr lang="en-US" sz="3400" dirty="0" smtClean="0"/>
              <a:t>1 </a:t>
            </a:r>
            <a:r>
              <a:rPr lang="en-US" sz="3400" dirty="0"/>
              <a:t>leading </a:t>
            </a:r>
            <a:r>
              <a:rPr lang="en-US" sz="3400" dirty="0" smtClean="0"/>
              <a:t>zero. </a:t>
            </a:r>
            <a:r>
              <a:rPr lang="en-US" sz="3400" dirty="0"/>
              <a:t>Subtract </a:t>
            </a:r>
            <a:r>
              <a:rPr lang="en-US" sz="3400" dirty="0" smtClean="0"/>
              <a:t>1 </a:t>
            </a:r>
            <a:r>
              <a:rPr lang="en-US" sz="3400" dirty="0"/>
              <a:t>from 64</a:t>
            </a:r>
            <a:r>
              <a:rPr lang="en-US" sz="3400" dirty="0" smtClean="0"/>
              <a:t>.</a:t>
            </a:r>
          </a:p>
          <a:p>
            <a:pPr lvl="1"/>
            <a:r>
              <a:rPr lang="en-US" sz="3400" dirty="0" smtClean="0"/>
              <a:t>16^63</a:t>
            </a:r>
          </a:p>
          <a:p>
            <a:pPr lvl="1"/>
            <a:r>
              <a:rPr lang="en-US" sz="3000" dirty="0"/>
              <a:t>Probability that a randomly picked hash is a valid hash</a:t>
            </a:r>
          </a:p>
          <a:p>
            <a:pPr lvl="1"/>
            <a:r>
              <a:rPr lang="en-US" sz="3400" dirty="0" smtClean="0"/>
              <a:t>16^63/16^64 </a:t>
            </a:r>
            <a:r>
              <a:rPr lang="en-US" sz="3400" dirty="0"/>
              <a:t>= 16^-</a:t>
            </a:r>
            <a:r>
              <a:rPr lang="en-US" sz="3400" dirty="0" smtClean="0"/>
              <a:t>1 = .0625</a:t>
            </a:r>
            <a:endParaRPr lang="en-US" sz="3400" dirty="0"/>
          </a:p>
          <a:p>
            <a:pPr marL="457200" lvl="1" indent="0">
              <a:buNone/>
            </a:pPr>
            <a:endParaRPr lang="en-US" sz="3400" dirty="0" smtClean="0"/>
          </a:p>
          <a:p>
            <a:r>
              <a:rPr lang="en-US" sz="3400" dirty="0" smtClean="0"/>
              <a:t>Number of possible hashes when current hash must contain 17 leading zeros. Subtract 17 from 64.</a:t>
            </a:r>
          </a:p>
          <a:p>
            <a:pPr lvl="1"/>
            <a:r>
              <a:rPr lang="en-US" sz="3400" dirty="0" smtClean="0"/>
              <a:t>16^47 </a:t>
            </a:r>
          </a:p>
          <a:p>
            <a:pPr lvl="1"/>
            <a:r>
              <a:rPr lang="en-US" sz="3000" dirty="0" smtClean="0"/>
              <a:t>Probability that a randomly picked hash is a valid hash</a:t>
            </a:r>
          </a:p>
          <a:p>
            <a:pPr lvl="2"/>
            <a:r>
              <a:rPr lang="en-US" sz="3000" dirty="0" smtClean="0"/>
              <a:t>16^47/16^64 = 16^-17 </a:t>
            </a:r>
            <a:r>
              <a:rPr lang="en-US" sz="3000" dirty="0"/>
              <a:t>~ 3.3881318e-21</a:t>
            </a:r>
            <a:endParaRPr lang="en-US" sz="3000" dirty="0" smtClean="0"/>
          </a:p>
          <a:p>
            <a:pPr lvl="1"/>
            <a:endParaRPr lang="en-US" dirty="0"/>
          </a:p>
        </p:txBody>
      </p:sp>
    </p:spTree>
    <p:extLst>
      <p:ext uri="{BB962C8B-B14F-4D97-AF65-F5344CB8AC3E}">
        <p14:creationId xmlns:p14="http://schemas.microsoft.com/office/powerpoint/2010/main" val="53914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356" y="0"/>
            <a:ext cx="11277287" cy="6858000"/>
          </a:xfrm>
          <a:prstGeom prst="rect">
            <a:avLst/>
          </a:prstGeom>
          <a:effectLst>
            <a:softEdge rad="63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7162" y="1452381"/>
            <a:ext cx="8525122" cy="4746942"/>
          </a:xfrm>
          <a:prstGeom prst="rect">
            <a:avLst/>
          </a:prstGeom>
          <a:solidFill>
            <a:schemeClr val="bg1">
              <a:alpha val="69000"/>
            </a:schemeClr>
          </a:solidFill>
          <a:effectLst>
            <a:softEdge rad="12700"/>
          </a:effectLst>
        </p:spPr>
      </p:pic>
      <p:sp>
        <p:nvSpPr>
          <p:cNvPr id="5" name="Title 4"/>
          <p:cNvSpPr>
            <a:spLocks noGrp="1"/>
          </p:cNvSpPr>
          <p:nvPr>
            <p:ph type="title"/>
          </p:nvPr>
        </p:nvSpPr>
        <p:spPr>
          <a:xfrm>
            <a:off x="457356" y="126818"/>
            <a:ext cx="3625117" cy="1325563"/>
          </a:xfrm>
          <a:solidFill>
            <a:schemeClr val="tx1">
              <a:alpha val="47000"/>
            </a:schemeClr>
          </a:solidFill>
          <a:effectLst>
            <a:softEdge rad="114300"/>
          </a:effectLst>
        </p:spPr>
        <p:txBody>
          <a:bodyPr/>
          <a:lstStyle/>
          <a:p>
            <a:r>
              <a:rPr lang="en-US" dirty="0" smtClean="0"/>
              <a:t>Mining Process</a:t>
            </a:r>
            <a:endParaRPr lang="en-US" dirty="0"/>
          </a:p>
        </p:txBody>
      </p:sp>
    </p:spTree>
    <p:extLst>
      <p:ext uri="{BB962C8B-B14F-4D97-AF65-F5344CB8AC3E}">
        <p14:creationId xmlns:p14="http://schemas.microsoft.com/office/powerpoint/2010/main" val="36185566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Artists use this sheet to draw. The Gallery owners enter Sender name, amount and receiver.</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765" t="8366" r="1594"/>
          <a:stretch/>
        </p:blipFill>
        <p:spPr>
          <a:xfrm>
            <a:off x="3006436" y="1981200"/>
            <a:ext cx="6234546" cy="4779817"/>
          </a:xfrm>
          <a:prstGeom prst="rect">
            <a:avLst/>
          </a:prstGeom>
        </p:spPr>
      </p:pic>
    </p:spTree>
    <p:extLst>
      <p:ext uri="{BB962C8B-B14F-4D97-AF65-F5344CB8AC3E}">
        <p14:creationId xmlns:p14="http://schemas.microsoft.com/office/powerpoint/2010/main" val="9499864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Artists use this sheet to draw. The Gallery owners enter Sender name, amount and receiver.</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281" t="4302" r="2016" b="9946"/>
          <a:stretch/>
        </p:blipFill>
        <p:spPr>
          <a:xfrm>
            <a:off x="3366655" y="1925782"/>
            <a:ext cx="6026727" cy="4419600"/>
          </a:xfrm>
          <a:prstGeom prst="rect">
            <a:avLst/>
          </a:prstGeom>
        </p:spPr>
      </p:pic>
    </p:spTree>
    <p:extLst>
      <p:ext uri="{BB962C8B-B14F-4D97-AF65-F5344CB8AC3E}">
        <p14:creationId xmlns:p14="http://schemas.microsoft.com/office/powerpoint/2010/main" val="17626870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BDAFA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333"/>
          <a:stretch/>
        </p:blipFill>
        <p:spPr>
          <a:xfrm>
            <a:off x="1645920" y="0"/>
            <a:ext cx="9022080" cy="6858000"/>
          </a:xfrm>
          <a:prstGeom prst="rect">
            <a:avLst/>
          </a:prstGeom>
        </p:spPr>
      </p:pic>
    </p:spTree>
    <p:extLst>
      <p:ext uri="{BB962C8B-B14F-4D97-AF65-F5344CB8AC3E}">
        <p14:creationId xmlns:p14="http://schemas.microsoft.com/office/powerpoint/2010/main" val="367532481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3F07106E-BE4A-4898-8D5A-0C6892A1F1CE}" vid="{B555FD24-71FD-44E0-8E66-A8ABF5ED9E1B}"/>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6.xml><?xml version="1.0" encoding="utf-8"?>
<a:theme xmlns:a="http://schemas.openxmlformats.org/drawingml/2006/main" name="2_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7.xml><?xml version="1.0" encoding="utf-8"?>
<a:theme xmlns:a="http://schemas.openxmlformats.org/drawingml/2006/main" name="3_Blockchain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chainTheme" id="{F292A95B-0D45-41E9-8516-36F77612C75F}" vid="{A8F788B5-6024-477F-8961-371C45D2459E}"/>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2199</TotalTime>
  <Words>3861</Words>
  <Application>Microsoft Office PowerPoint</Application>
  <PresentationFormat>Widescreen</PresentationFormat>
  <Paragraphs>324</Paragraphs>
  <Slides>60</Slides>
  <Notes>15</Notes>
  <HiddenSlides>0</HiddenSlides>
  <MMClips>0</MMClips>
  <ScaleCrop>false</ScaleCrop>
  <HeadingPairs>
    <vt:vector size="8" baseType="variant">
      <vt:variant>
        <vt:lpstr>Fonts Used</vt:lpstr>
      </vt:variant>
      <vt:variant>
        <vt:i4>6</vt:i4>
      </vt:variant>
      <vt:variant>
        <vt:lpstr>Theme</vt:lpstr>
      </vt:variant>
      <vt:variant>
        <vt:i4>7</vt:i4>
      </vt:variant>
      <vt:variant>
        <vt:lpstr>Embedded OLE Servers</vt:lpstr>
      </vt:variant>
      <vt:variant>
        <vt:i4>1</vt:i4>
      </vt:variant>
      <vt:variant>
        <vt:lpstr>Slide Titles</vt:lpstr>
      </vt:variant>
      <vt:variant>
        <vt:i4>60</vt:i4>
      </vt:variant>
    </vt:vector>
  </HeadingPairs>
  <TitlesOfParts>
    <vt:vector size="74" baseType="lpstr">
      <vt:lpstr>Arial</vt:lpstr>
      <vt:lpstr>Calibri</vt:lpstr>
      <vt:lpstr>Calibri Light</vt:lpstr>
      <vt:lpstr>Qualtrics Grotesque</vt:lpstr>
      <vt:lpstr>Raleway</vt:lpstr>
      <vt:lpstr>Times New Roman</vt:lpstr>
      <vt:lpstr>Theme1</vt:lpstr>
      <vt:lpstr>2_Office Theme</vt:lpstr>
      <vt:lpstr>BlockchainTheme</vt:lpstr>
      <vt:lpstr>Office Theme</vt:lpstr>
      <vt:lpstr>1_BlockchainTheme</vt:lpstr>
      <vt:lpstr>2_BlockchainTheme</vt:lpstr>
      <vt:lpstr>3_BlockchainTheme</vt:lpstr>
      <vt:lpstr>Worksheet</vt:lpstr>
      <vt:lpstr>BARTS Blockchain ART Simulation  Sean P Sanders Department of Computer Science  G. Lawrence Sanders Department of Management Science and Systems SUNY-Buffalo  This material is in part supported by the NSF under grant No. DGE-1754085  </vt:lpstr>
      <vt:lpstr>PowerPoint Presentation</vt:lpstr>
      <vt:lpstr>PowerPoint Presentation</vt:lpstr>
      <vt:lpstr>Technology &amp; Innovation Management</vt:lpstr>
      <vt:lpstr>Where Material Has Been Used</vt:lpstr>
      <vt:lpstr>PowerPoint Presentation</vt:lpstr>
      <vt:lpstr>PowerPoint Presentation</vt:lpstr>
      <vt:lpstr>Inside The Cryptocurrency Revolution | VICE on HBO </vt:lpstr>
      <vt:lpstr>Topics of Discusison </vt:lpstr>
      <vt:lpstr>Blockchain BARTS Introduction</vt:lpstr>
      <vt:lpstr>Where the blockchain is used? </vt:lpstr>
      <vt:lpstr>Benefits of blockchain</vt:lpstr>
      <vt:lpstr>Hashing is a key concept </vt:lpstr>
      <vt:lpstr>A hash is like a fingerprint of the data</vt:lpstr>
      <vt:lpstr>Hashing</vt:lpstr>
      <vt:lpstr>Hash Example</vt:lpstr>
      <vt:lpstr>Again, the hash is like a fingerprint of the data: Data goes in and hash comes out</vt:lpstr>
      <vt:lpstr>PowerPoint Presentation</vt:lpstr>
      <vt:lpstr>SHA 256</vt:lpstr>
      <vt:lpstr>SHA 256</vt:lpstr>
      <vt:lpstr>PowerPoint Presentation</vt:lpstr>
      <vt:lpstr>PowerPoint Presentation</vt:lpstr>
      <vt:lpstr>PowerPoint Presentation</vt:lpstr>
      <vt:lpstr>PowerPoint Presentation</vt:lpstr>
      <vt:lpstr>The BARTS Simulation</vt:lpstr>
      <vt:lpstr>BARTS Players</vt:lpstr>
      <vt:lpstr>PowerPoint Presentation</vt:lpstr>
      <vt:lpstr>Artists use this sheet to draw. The Gallery owners enter Sender name, amount and receiver.</vt:lpstr>
      <vt:lpstr>BARTS Simulation Process</vt:lpstr>
      <vt:lpstr>Lets practice</vt:lpstr>
      <vt:lpstr>Hash Program for each miner  at https://tinyurl.com/BARTSMining </vt:lpstr>
      <vt:lpstr>Lets begin the simulation</vt:lpstr>
      <vt:lpstr>Debriefing</vt:lpstr>
      <vt:lpstr>This is a simulation:  Many similarities and several differences. Contd… </vt:lpstr>
      <vt:lpstr>Consensus approaches differ</vt:lpstr>
      <vt:lpstr>Gas in Ethereum-type blockchains</vt:lpstr>
      <vt:lpstr>Research and Development</vt:lpstr>
      <vt:lpstr>Mining complexity is controlled by number of leading zeros</vt:lpstr>
      <vt:lpstr>Digital currency market demand concepts</vt:lpstr>
      <vt:lpstr>Names of BARTS participants would be encrypted in an actual crypto application</vt:lpstr>
      <vt:lpstr>More on the Bitcoin Address </vt:lpstr>
      <vt:lpstr>The 5 Dollar wrench Attack</vt:lpstr>
      <vt:lpstr>Survey of Blockchain Content</vt:lpstr>
      <vt:lpstr>The material covered in the blockchain teaching module helped me gain a clearer understanding of blockchain concepts</vt:lpstr>
      <vt:lpstr>What is the percentage of new understanding of blockchain concepts did you get from the teaching module?</vt:lpstr>
      <vt:lpstr>I would like the following additional material presented in the course ? </vt:lpstr>
      <vt:lpstr>How many addition hours of blockchain and cryptocurrency concepts would you like to have?</vt:lpstr>
      <vt:lpstr>I liked the BITFURY case</vt:lpstr>
      <vt:lpstr>I liked the Snapper Future Tech case</vt:lpstr>
      <vt:lpstr>  Questions? </vt:lpstr>
      <vt:lpstr>Additional Technical material on Hashing: Not required but useful for understanding</vt:lpstr>
      <vt:lpstr>Exercise 1: Generate a nonce that will result in a leading zero for a hash. </vt:lpstr>
      <vt:lpstr>Exercise 2: A Hashing program that automatically searches for a nonce. </vt:lpstr>
      <vt:lpstr>Exercise 3: Mining Computation Issues</vt:lpstr>
      <vt:lpstr>Exercise 4: Birthday Paradox and cracking secure hash algorithms</vt:lpstr>
      <vt:lpstr>Just for interest: Potential Hash Computations</vt:lpstr>
      <vt:lpstr>Mining Process</vt:lpstr>
      <vt:lpstr>Artists use this sheet to draw. The Gallery owners enter Sender name, amount and receiver.</vt:lpstr>
      <vt:lpstr>Artists use this sheet to draw. The Gallery owners enter Sender name, amount and receiver.</vt:lpstr>
      <vt:lpstr>PowerPoint Presentation</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BARTS</dc:title>
  <dc:creator>G. Lawrence Sanders</dc:creator>
  <cp:lastModifiedBy>G. Lawrence Sanders</cp:lastModifiedBy>
  <cp:revision>178</cp:revision>
  <dcterms:created xsi:type="dcterms:W3CDTF">2018-04-23T13:01:23Z</dcterms:created>
  <dcterms:modified xsi:type="dcterms:W3CDTF">2020-01-07T16:00:34Z</dcterms:modified>
</cp:coreProperties>
</file>