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5"/>
  </p:notesMasterIdLst>
  <p:sldIdLst>
    <p:sldId id="256" r:id="rId3"/>
    <p:sldId id="289" r:id="rId4"/>
    <p:sldId id="339" r:id="rId5"/>
    <p:sldId id="331" r:id="rId6"/>
    <p:sldId id="343" r:id="rId7"/>
    <p:sldId id="341" r:id="rId8"/>
    <p:sldId id="346" r:id="rId9"/>
    <p:sldId id="344" r:id="rId10"/>
    <p:sldId id="340" r:id="rId11"/>
    <p:sldId id="332" r:id="rId12"/>
    <p:sldId id="333" r:id="rId13"/>
    <p:sldId id="337" r:id="rId14"/>
    <p:sldId id="347" r:id="rId15"/>
    <p:sldId id="348" r:id="rId16"/>
    <p:sldId id="349" r:id="rId17"/>
    <p:sldId id="350" r:id="rId18"/>
    <p:sldId id="351" r:id="rId19"/>
    <p:sldId id="335" r:id="rId20"/>
    <p:sldId id="336" r:id="rId21"/>
    <p:sldId id="342" r:id="rId22"/>
    <p:sldId id="345" r:id="rId23"/>
    <p:sldId id="33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563C1"/>
    <a:srgbClr val="0000FF"/>
    <a:srgbClr val="33CC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 snapToGrid="0">
      <p:cViewPr varScale="1">
        <p:scale>
          <a:sx n="74" d="100"/>
          <a:sy n="74" d="100"/>
        </p:scale>
        <p:origin x="65" y="84"/>
      </p:cViewPr>
      <p:guideLst/>
    </p:cSldViewPr>
  </p:slideViewPr>
  <p:outlineViewPr>
    <p:cViewPr>
      <p:scale>
        <a:sx n="33" d="100"/>
        <a:sy n="33" d="100"/>
      </p:scale>
      <p:origin x="0" y="-942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A26B9-C30C-40D8-9867-3C6CB64C0E18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3542-FE5A-40ED-95D4-8ACA3F23C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33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8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34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26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2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22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30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28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03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0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80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17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05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5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E5EA4A-900D-164B-BA37-FD9412D1B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F54F069-F4AD-EE44-953E-7381C9F62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18C978-3D9E-B54B-9FBB-844599EB3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8DCA96-29FC-5746-B661-0205A98C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F1E017-777C-DC49-B008-4B539130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26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019FE1-D34C-F04E-963E-38CD81E4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C546B1-878C-EB40-9CAA-D14C74645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E53D2A-E942-7642-B652-657EF9944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BD3E1-4358-B941-ADE4-081D080E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CA84AC-F15D-ED47-9936-059B0784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71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579A6-9A9A-F34F-B283-F501807F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51790F-7CE4-104B-9EE2-77DB6B564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9AC199-CD03-8548-A99C-46F1E9ED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26774B-A947-F64C-8888-EBE8D1C9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A53316-7130-AC41-91C9-43259D26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50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ABB3B8-FB0C-A64A-A369-51BFA3BC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B0F0FE-84DE-4746-A313-30C680BE8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B4657B6-AF5E-A445-B536-BE81A4424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E1C700-791E-9342-8C47-C0392674A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73C68F-231C-3941-84B5-5B767DA5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2C97A05-6B06-A140-AAA3-DE407037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5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4E6FA-D446-9041-88DA-030038EB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E8837BF-65E7-E140-8D9C-80A2B4690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6EB4F8-9A79-6947-9FC5-E60F4C93B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ABD699A-A707-AB42-9084-AF8B4E8F6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A810693-5616-ED41-9ED8-CB0FF82E2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4C10818-D971-FA4D-BBDE-C3A21635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41D3274-486C-AA48-8E4D-B89C2BC6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B21DF5B-72C6-0147-AF5B-F02914F0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847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57D97C-2616-B045-B79C-0943422F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FB7B4B-82E4-974D-84D2-E21E4BC4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9DB139-56FA-1144-93E9-74B78945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A3AE02-37BB-8B4C-B992-E26ED0D0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441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B032CDB-A5CC-884A-BA51-67724F80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6DABD1D-594D-1940-B3B8-54C64C83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572B2A5-171D-AC48-B8C6-422378B8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435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968049-298C-F44B-902B-5274AD7C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79D8F-4C0B-624D-B8CC-5B7BA7B5F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4E44AC5-D929-B147-9A15-0D7FBB517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FE6103B-D2A7-DD4A-8487-790F6821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B9A156-04C9-3342-905B-F03A0C29C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7445ECE-6638-5844-8DB7-01937378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45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13914D-5C23-2E4C-A172-2D3F5FAEE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8DB7577-771D-9B4B-A4AA-02BF28CC7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57B07E-E0B8-0F4C-917E-1C72B8836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002E3EE-9E4B-1A4D-924E-5B3A565C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070B1F2-E784-6646-977F-B04FD366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130CC-1EAE-EF45-8C31-A5267687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648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A2E94A-0EF4-A54A-8350-151DB154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A4D72F7-80F1-A747-AD5C-A76E8ED5D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5B30DF-394D-C245-875E-4A4FF902D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8F805D-7FE5-CA4F-939E-3E5C74C1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047B2C-FC30-7447-A4FD-CFAB913F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531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1D6A23-49BE-1E48-91C5-D35893980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7F62E23-7717-654B-B1A7-D1014987C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8A8ECC-AC20-FD41-9DE8-78E2DD1B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FA3C33-2CED-574C-9CF9-DDC189C4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283FE-A3A1-2F47-ADF1-DBEDAB9C5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89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0B43-7FC5-4A12-8044-E896DAAC948A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9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907A010-B86E-4344-80FC-82382C4BC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A3ABE1-132D-5449-BDBD-B675B4604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5F6682-D5C1-394A-81CC-075836821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38E28F-B113-E842-BF35-F506F8DE2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F44E71-2D63-8D4D-A5CE-8C6D38615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8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remix.ethereum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hrome.google.com/webstore/detail/metamask/nkbihfbeogaeaoehlefnkodbefgpgknn?hl=en-U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olidity.readthedocs.io/en/v0.5.7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ursera.org/learn/decentralized-apps-on-blockchain/home/welcome" TargetMode="External"/><Relationship Id="rId5" Type="http://schemas.openxmlformats.org/officeDocument/2006/relationships/hyperlink" Target="https://www.coursera.org/learn/smarter-contracts/home/welcome" TargetMode="External"/><Relationship Id="rId4" Type="http://schemas.openxmlformats.org/officeDocument/2006/relationships/hyperlink" Target="https://www.coursera.org/learn/blockchain-basics/home/welc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7340138" cy="2387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BARTS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Smart Contract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56" y="3509963"/>
            <a:ext cx="7087986" cy="1655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purpose of this </a:t>
            </a:r>
            <a:r>
              <a:rPr lang="en-US" dirty="0" smtClean="0">
                <a:solidFill>
                  <a:schemeClr val="bg1"/>
                </a:solidFill>
              </a:rPr>
              <a:t>presentation </a:t>
            </a:r>
            <a:r>
              <a:rPr lang="en-US" dirty="0">
                <a:solidFill>
                  <a:schemeClr val="bg1"/>
                </a:solidFill>
              </a:rPr>
              <a:t>is to illustrate how </a:t>
            </a:r>
            <a:r>
              <a:rPr lang="en-US" dirty="0" smtClean="0">
                <a:solidFill>
                  <a:schemeClr val="bg1"/>
                </a:solidFill>
              </a:rPr>
              <a:t>to interact with the </a:t>
            </a:r>
            <a:r>
              <a:rPr lang="en-US" dirty="0" err="1" smtClean="0">
                <a:solidFill>
                  <a:schemeClr val="bg1"/>
                </a:solidFill>
              </a:rPr>
              <a:t>blockchain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1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Topics of </a:t>
            </a:r>
            <a:r>
              <a:rPr lang="en-US" dirty="0" err="1" smtClean="0">
                <a:solidFill>
                  <a:schemeClr val="bg1"/>
                </a:solidFill>
              </a:rPr>
              <a:t>Discusison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Recapping  BARTS </a:t>
            </a:r>
          </a:p>
          <a:p>
            <a:r>
              <a:rPr lang="en-US" dirty="0" err="1" smtClean="0"/>
              <a:t>Ethereum</a:t>
            </a:r>
            <a:r>
              <a:rPr lang="en-US" dirty="0" smtClean="0"/>
              <a:t> and Implementation of </a:t>
            </a:r>
            <a:r>
              <a:rPr lang="en-US" dirty="0" err="1" smtClean="0"/>
              <a:t>Ethereum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Smart Contract and Programming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MetaMask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33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Recap: BARTS	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9" y="2033587"/>
            <a:ext cx="11731893" cy="2843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00746" y="5062780"/>
            <a:ext cx="85998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5400" dirty="0" smtClean="0">
                <a:solidFill>
                  <a:schemeClr val="bg1"/>
                </a:solidFill>
              </a:rPr>
              <a:t>Bitcoin-Just a cryptocurrency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Ethereum:Why</a:t>
            </a:r>
            <a:r>
              <a:rPr lang="en-US" dirty="0" smtClean="0">
                <a:solidFill>
                  <a:schemeClr val="bg1"/>
                </a:solidFill>
              </a:rPr>
              <a:t> should you care?	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Flexible</a:t>
            </a:r>
          </a:p>
          <a:p>
            <a:r>
              <a:rPr lang="en-US" dirty="0" smtClean="0"/>
              <a:t>Multiple networks (Private and Public)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Trading of Tokens</a:t>
            </a:r>
          </a:p>
          <a:p>
            <a:r>
              <a:rPr lang="en-US" dirty="0" smtClean="0"/>
              <a:t>Still has cryptocurrency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3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Ethereum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Ethereum</a:t>
            </a:r>
            <a:r>
              <a:rPr lang="en-US" dirty="0" smtClean="0"/>
              <a:t> </a:t>
            </a:r>
            <a:r>
              <a:rPr lang="en-US" dirty="0" err="1" smtClean="0"/>
              <a:t>blockchain</a:t>
            </a:r>
            <a:r>
              <a:rPr lang="en-US" dirty="0" smtClean="0"/>
              <a:t> was </a:t>
            </a:r>
            <a:r>
              <a:rPr lang="en-US" dirty="0" smtClean="0"/>
              <a:t>designed to allow for not just trading cryptocurrency, but other assets</a:t>
            </a:r>
          </a:p>
          <a:p>
            <a:r>
              <a:rPr lang="en-US" dirty="0" smtClean="0"/>
              <a:t>It has revolutionized the industry and has led to many other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0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Implementation of </a:t>
            </a:r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	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Public Network</a:t>
            </a:r>
          </a:p>
          <a:p>
            <a:pPr lvl="1"/>
            <a:r>
              <a:rPr lang="en-US" dirty="0" smtClean="0"/>
              <a:t>Public is the live network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Main use is for mining ether</a:t>
            </a:r>
          </a:p>
          <a:p>
            <a:pPr lvl="1"/>
            <a:r>
              <a:rPr lang="en-US" dirty="0" smtClean="0"/>
              <a:t>Also can be used for trading tokens (ERC 720 vs ERC 721)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Example applications</a:t>
            </a:r>
          </a:p>
          <a:p>
            <a:pPr lvl="2"/>
            <a:r>
              <a:rPr lang="en-US" dirty="0"/>
              <a:t>Augur</a:t>
            </a:r>
          </a:p>
          <a:p>
            <a:pPr lvl="3"/>
            <a:r>
              <a:rPr lang="en-US" dirty="0"/>
              <a:t>A decentralized prediction market for forecasting real world events</a:t>
            </a:r>
            <a:r>
              <a:rPr lang="en-US" dirty="0" smtClean="0"/>
              <a:t>.</a:t>
            </a:r>
            <a:endParaRPr lang="en-US" dirty="0"/>
          </a:p>
          <a:p>
            <a:pPr lvl="2"/>
            <a:r>
              <a:rPr lang="en-US" dirty="0"/>
              <a:t>Golem</a:t>
            </a:r>
          </a:p>
          <a:p>
            <a:pPr lvl="3"/>
            <a:r>
              <a:rPr lang="en-US" dirty="0"/>
              <a:t>A global, open source, decentralized supercomputer that anyone can utilize</a:t>
            </a:r>
            <a:r>
              <a:rPr lang="en-US" dirty="0" smtClean="0"/>
              <a:t>.</a:t>
            </a:r>
            <a:endParaRPr lang="en-US" dirty="0"/>
          </a:p>
          <a:p>
            <a:pPr lvl="2"/>
            <a:r>
              <a:rPr lang="en-US" dirty="0" err="1"/>
              <a:t>Ujo</a:t>
            </a:r>
            <a:endParaRPr lang="en-US" dirty="0"/>
          </a:p>
          <a:p>
            <a:pPr lvl="3"/>
            <a:r>
              <a:rPr lang="en-US" dirty="0"/>
              <a:t>A music streaming platform that encompasses licensing and royalty management for artists.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4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Implementation of </a:t>
            </a:r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Contd</a:t>
            </a:r>
            <a:r>
              <a:rPr lang="en-US" dirty="0" smtClean="0">
                <a:solidFill>
                  <a:schemeClr val="bg1"/>
                </a:solidFill>
              </a:rPr>
              <a:t>…	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Private Network</a:t>
            </a:r>
          </a:p>
          <a:p>
            <a:pPr lvl="1"/>
            <a:r>
              <a:rPr lang="en-US" dirty="0" smtClean="0"/>
              <a:t>Used for testing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Includes </a:t>
            </a:r>
            <a:r>
              <a:rPr lang="en-US" dirty="0" err="1" smtClean="0">
                <a:solidFill>
                  <a:schemeClr val="bg1"/>
                </a:solidFill>
              </a:rPr>
              <a:t>Ropsten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Kovan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Rinkeby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Goerli</a:t>
            </a:r>
            <a:r>
              <a:rPr lang="en-US" dirty="0" smtClean="0">
                <a:solidFill>
                  <a:schemeClr val="bg1"/>
                </a:solidFill>
              </a:rPr>
              <a:t>, and </a:t>
            </a:r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 Virtual Machine</a:t>
            </a:r>
          </a:p>
          <a:p>
            <a:pPr lvl="1"/>
            <a:r>
              <a:rPr lang="en-US" dirty="0" smtClean="0"/>
              <a:t>Private network can also be created through </a:t>
            </a:r>
            <a:r>
              <a:rPr lang="en-US" dirty="0" err="1" smtClean="0"/>
              <a:t>Geth</a:t>
            </a:r>
            <a:r>
              <a:rPr lang="en-US" dirty="0" smtClean="0"/>
              <a:t> (</a:t>
            </a:r>
            <a:r>
              <a:rPr lang="en-US" dirty="0" err="1" smtClean="0"/>
              <a:t>Ethereum</a:t>
            </a:r>
            <a:r>
              <a:rPr lang="en-US" dirty="0" smtClean="0"/>
              <a:t> Mist Wallet)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9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Remix and Solidity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for testing and development of Smart Contracts</a:t>
            </a:r>
          </a:p>
          <a:p>
            <a:r>
              <a:rPr lang="en-US" dirty="0" smtClean="0"/>
              <a:t>Used to create private and public tokens such as ERC 720 and ERC 721</a:t>
            </a:r>
          </a:p>
          <a:p>
            <a:pPr lvl="1"/>
            <a:r>
              <a:rPr lang="en-US" dirty="0" smtClean="0"/>
              <a:t>ERC </a:t>
            </a:r>
            <a:r>
              <a:rPr lang="en-US" dirty="0"/>
              <a:t>stands for </a:t>
            </a:r>
            <a:r>
              <a:rPr lang="en-US" dirty="0" err="1"/>
              <a:t>Ethereum</a:t>
            </a:r>
            <a:r>
              <a:rPr lang="en-US" dirty="0"/>
              <a:t> Request for </a:t>
            </a:r>
            <a:r>
              <a:rPr lang="en-US" dirty="0" smtClean="0"/>
              <a:t>Comment</a:t>
            </a:r>
          </a:p>
          <a:p>
            <a:r>
              <a:rPr lang="en-US" dirty="0" smtClean="0"/>
              <a:t>Solidity programming language</a:t>
            </a:r>
          </a:p>
          <a:p>
            <a:pPr lvl="1"/>
            <a:r>
              <a:rPr lang="en-US" dirty="0" smtClean="0"/>
              <a:t>Similar to JavaScript syntax</a:t>
            </a:r>
          </a:p>
          <a:p>
            <a:pPr lvl="1"/>
            <a:r>
              <a:rPr lang="en-US" dirty="0" smtClean="0"/>
              <a:t>Uses many programming aspects related to Python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252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 Smart Contract?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way of allowing users to interface with the </a:t>
            </a:r>
            <a:r>
              <a:rPr lang="en-US" dirty="0" err="1" smtClean="0">
                <a:solidFill>
                  <a:schemeClr val="bg1"/>
                </a:solidFill>
              </a:rPr>
              <a:t>blockchain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Smart contracts allow for transacting between buyers and sellers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4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are the components of a  Smart Contract?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Begins with a </a:t>
            </a:r>
            <a:r>
              <a:rPr lang="en-US" dirty="0"/>
              <a:t>compiler </a:t>
            </a:r>
            <a:r>
              <a:rPr lang="en-US" dirty="0" smtClean="0"/>
              <a:t>version</a:t>
            </a:r>
          </a:p>
          <a:p>
            <a:pPr lvl="1"/>
            <a:r>
              <a:rPr lang="en-US" dirty="0" smtClean="0"/>
              <a:t>pragma </a:t>
            </a:r>
            <a:r>
              <a:rPr lang="en-US" dirty="0"/>
              <a:t>solidity 0.5.7</a:t>
            </a:r>
            <a:r>
              <a:rPr lang="en-US" dirty="0" smtClean="0"/>
              <a:t>;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main contract body</a:t>
            </a:r>
          </a:p>
          <a:p>
            <a:r>
              <a:rPr lang="en-US" dirty="0" smtClean="0"/>
              <a:t>Structures and other variable types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Types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Booleans</a:t>
            </a:r>
          </a:p>
          <a:p>
            <a:pPr lvl="1"/>
            <a:r>
              <a:rPr lang="en-US" dirty="0"/>
              <a:t>true/false </a:t>
            </a:r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Starts with keyword bool</a:t>
            </a:r>
            <a:endParaRPr lang="en-US" dirty="0"/>
          </a:p>
          <a:p>
            <a:r>
              <a:rPr lang="en-US" dirty="0" smtClean="0"/>
              <a:t>Integers</a:t>
            </a:r>
          </a:p>
          <a:p>
            <a:pPr lvl="1"/>
            <a:r>
              <a:rPr lang="en-US" dirty="0" smtClean="0"/>
              <a:t>Starts with </a:t>
            </a:r>
            <a:r>
              <a:rPr lang="en-US" dirty="0" err="1" smtClean="0"/>
              <a:t>int</a:t>
            </a:r>
            <a:r>
              <a:rPr lang="en-US" dirty="0" smtClean="0"/>
              <a:t> or </a:t>
            </a:r>
            <a:r>
              <a:rPr lang="en-US" dirty="0" err="1" smtClean="0"/>
              <a:t>uint</a:t>
            </a:r>
            <a:endParaRPr lang="en-US" dirty="0" smtClean="0"/>
          </a:p>
          <a:p>
            <a:pPr lvl="1"/>
            <a:r>
              <a:rPr lang="en-US" dirty="0" smtClean="0"/>
              <a:t>Used to store values like 1 to infinity</a:t>
            </a:r>
            <a:endParaRPr lang="en-US" dirty="0"/>
          </a:p>
          <a:p>
            <a:r>
              <a:rPr lang="en-US" dirty="0"/>
              <a:t>Address</a:t>
            </a:r>
          </a:p>
          <a:p>
            <a:pPr lvl="1"/>
            <a:r>
              <a:rPr lang="en-US" dirty="0" smtClean="0"/>
              <a:t>Address keyword is used</a:t>
            </a:r>
          </a:p>
          <a:p>
            <a:pPr lvl="1"/>
            <a:r>
              <a:rPr lang="en-US" dirty="0" smtClean="0"/>
              <a:t>Used to store hexadecimal address</a:t>
            </a:r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7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Types Continued…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Bytes</a:t>
            </a:r>
            <a:endParaRPr lang="en-US" dirty="0"/>
          </a:p>
          <a:p>
            <a:pPr lvl="1"/>
            <a:r>
              <a:rPr lang="en-US" dirty="0"/>
              <a:t>b</a:t>
            </a:r>
            <a:r>
              <a:rPr lang="en-US" dirty="0" smtClean="0"/>
              <a:t>yte is the keyword</a:t>
            </a:r>
            <a:endParaRPr lang="en-US" dirty="0"/>
          </a:p>
          <a:p>
            <a:r>
              <a:rPr lang="en-US" dirty="0"/>
              <a:t> </a:t>
            </a:r>
            <a:r>
              <a:rPr lang="en-US" dirty="0" smtClean="0"/>
              <a:t>Arrays</a:t>
            </a:r>
            <a:endParaRPr lang="en-US" dirty="0"/>
          </a:p>
          <a:p>
            <a:pPr lvl="1"/>
            <a:r>
              <a:rPr lang="en-US" dirty="0"/>
              <a:t>can consist of any of the </a:t>
            </a:r>
            <a:r>
              <a:rPr lang="en-US" dirty="0" smtClean="0"/>
              <a:t>previous types explained. </a:t>
            </a:r>
          </a:p>
          <a:p>
            <a:pPr lvl="2"/>
            <a:r>
              <a:rPr lang="en-US" dirty="0" smtClean="0"/>
              <a:t>EX</a:t>
            </a:r>
            <a:r>
              <a:rPr lang="en-US" dirty="0"/>
              <a:t>) byte</a:t>
            </a:r>
            <a:r>
              <a:rPr lang="en-US" dirty="0" smtClean="0"/>
              <a:t>[], </a:t>
            </a:r>
            <a:r>
              <a:rPr lang="en-US" dirty="0" err="1" smtClean="0"/>
              <a:t>int</a:t>
            </a:r>
            <a:r>
              <a:rPr lang="en-US" dirty="0" smtClean="0"/>
              <a:t>[], or bool[]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 Remix Integrated Development Environment Interface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794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788" y="913654"/>
            <a:ext cx="9859745" cy="57782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77532" y="82657"/>
            <a:ext cx="30153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Initial View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75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7532" y="82657"/>
            <a:ext cx="4400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Tabs Information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70" y="836909"/>
            <a:ext cx="726448" cy="55458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9831" y="1064218"/>
            <a:ext cx="2076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Home Page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9831" y="1862380"/>
            <a:ext cx="2248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File Explorer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9830" y="2660542"/>
            <a:ext cx="3023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Solidity Compiler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9830" y="3395881"/>
            <a:ext cx="4996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Deploy and Run Transactions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9830" y="4075223"/>
            <a:ext cx="3863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Solidity Static Analysis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1895" y="4803644"/>
            <a:ext cx="347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Solidity Unit Testing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1895" y="5532065"/>
            <a:ext cx="2803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Plugin Manager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63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7532" y="82657"/>
            <a:ext cx="4400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Tabs Information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263" y="864132"/>
            <a:ext cx="8073399" cy="583888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15892" y="864132"/>
            <a:ext cx="2634711" cy="16104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79392" y="2940258"/>
            <a:ext cx="2634711" cy="16104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5" name="Straight Arrow Connector 14"/>
          <p:cNvCxnSpPr>
            <a:stCxn id="12" idx="1"/>
          </p:cNvCxnSpPr>
          <p:nvPr/>
        </p:nvCxnSpPr>
        <p:spPr>
          <a:xfrm flipH="1" flipV="1">
            <a:off x="1454150" y="1143000"/>
            <a:ext cx="1061742" cy="5263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flipH="1">
            <a:off x="114729" y="803511"/>
            <a:ext cx="195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Solidity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Compiler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61400" y="3320345"/>
            <a:ext cx="195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/>
                </a:solidFill>
              </a:rPr>
              <a:t>Solidity Compiler Settings</a:t>
            </a:r>
            <a:endParaRPr lang="en-US" sz="2000" dirty="0">
              <a:solidFill>
                <a:schemeClr val="accent6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1581525" y="3695952"/>
            <a:ext cx="997867" cy="114422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299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8017" y="-78864"/>
            <a:ext cx="11519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Deploy and Run Smart Contract Information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00" y="782978"/>
            <a:ext cx="9596202" cy="58210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6950" y="806450"/>
            <a:ext cx="2647950" cy="31559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3" idx="1"/>
          </p:cNvCxnSpPr>
          <p:nvPr/>
        </p:nvCxnSpPr>
        <p:spPr>
          <a:xfrm flipH="1" flipV="1">
            <a:off x="1022350" y="1346200"/>
            <a:ext cx="1244600" cy="10382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flipH="1">
            <a:off x="96434" y="808378"/>
            <a:ext cx="19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Deploy Smart Contract Section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66950" y="4011272"/>
            <a:ext cx="2647950" cy="1691028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1339850" y="4610100"/>
            <a:ext cx="927100" cy="33723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flipH="1">
            <a:off x="210142" y="3855136"/>
            <a:ext cx="19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Deployed Smart Contract Section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96266" y="806450"/>
            <a:ext cx="6479536" cy="315595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54650" y="2216150"/>
            <a:ext cx="4744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This is the area you will be coding in.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86650" y="863540"/>
            <a:ext cx="3840500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Hello World smart contract is open.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6356350" y="931565"/>
            <a:ext cx="1130300" cy="4525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914900" y="4947336"/>
            <a:ext cx="6560902" cy="169102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7950200" y="4673600"/>
            <a:ext cx="22225" cy="273736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flipH="1">
            <a:off x="6518655" y="4043065"/>
            <a:ext cx="2875958" cy="64633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Smart Contract </a:t>
            </a:r>
            <a:r>
              <a:rPr lang="en-US" dirty="0" err="1" smtClean="0">
                <a:solidFill>
                  <a:schemeClr val="accent4"/>
                </a:solidFill>
              </a:rPr>
              <a:t>Blockchain</a:t>
            </a:r>
            <a:r>
              <a:rPr lang="en-US" dirty="0" smtClean="0">
                <a:solidFill>
                  <a:schemeClr val="accent4"/>
                </a:solidFill>
              </a:rPr>
              <a:t> Data Section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318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Smart Contract Example?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93258"/>
            <a:ext cx="6642844" cy="50160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vert="horz" wrap="none" lIns="0" tIns="13648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pragma solidity ^0.5.7;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endParaRPr kumimoji="0" lang="en-US" altLang="en-US" b="0" i="0" u="none" strike="noStrike" cap="none" normalizeH="0" baseline="0" dirty="0" smtClean="0">
              <a:ln>
                <a:noFill/>
              </a:ln>
              <a:effectLst/>
              <a:latin typeface="Menl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contract HelloWorld{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	function Hello() public view returns{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		return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effectLst/>
                <a:latin typeface="Menlo"/>
              </a:rPr>
              <a:t> (“Hello World”)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Menl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Menlo"/>
              </a:rPr>
              <a:t>	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}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}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effectLst/>
              </a:rPr>
              <a:t> </a:t>
            </a:r>
            <a:endParaRPr kumimoji="0" lang="en-US" altLang="en-US" sz="4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2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Demo of Smart Contract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Want to create smart contract for </a:t>
            </a:r>
            <a:r>
              <a:rPr lang="en-US" dirty="0"/>
              <a:t>h</a:t>
            </a:r>
            <a:r>
              <a:rPr lang="en-US" dirty="0" smtClean="0"/>
              <a:t>ello </a:t>
            </a:r>
            <a:r>
              <a:rPr lang="en-US" dirty="0"/>
              <a:t>w</a:t>
            </a:r>
            <a:r>
              <a:rPr lang="en-US" dirty="0" smtClean="0"/>
              <a:t>orld example and run it</a:t>
            </a:r>
          </a:p>
          <a:p>
            <a:r>
              <a:rPr lang="en-US" dirty="0" smtClean="0"/>
              <a:t>Want to create a smart contract for placing bets and run it.</a:t>
            </a:r>
          </a:p>
          <a:p>
            <a:endParaRPr lang="en-US" dirty="0"/>
          </a:p>
          <a:p>
            <a:r>
              <a:rPr lang="en-US" dirty="0" smtClean="0"/>
              <a:t>Lets first go to: </a:t>
            </a:r>
            <a:r>
              <a:rPr lang="en-US" dirty="0">
                <a:hlinkClick r:id="rId2"/>
              </a:rPr>
              <a:t>http://remix.ethereum.org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0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MetaMask</a:t>
            </a:r>
            <a:r>
              <a:rPr lang="en-US" dirty="0" smtClean="0"/>
              <a:t>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71142" cy="4351338"/>
          </a:xfrm>
        </p:spPr>
        <p:txBody>
          <a:bodyPr>
            <a:noAutofit/>
          </a:bodyPr>
          <a:lstStyle/>
          <a:p>
            <a:r>
              <a:rPr lang="en-US" dirty="0" err="1" smtClean="0"/>
              <a:t>Metamask</a:t>
            </a:r>
            <a:r>
              <a:rPr lang="en-US" dirty="0" smtClean="0"/>
              <a:t> is a chrome add on that is used to interact with both the public and private  </a:t>
            </a:r>
            <a:r>
              <a:rPr lang="en-US" dirty="0" err="1"/>
              <a:t>E</a:t>
            </a:r>
            <a:r>
              <a:rPr lang="en-US" dirty="0" err="1" smtClean="0"/>
              <a:t>thereum</a:t>
            </a:r>
            <a:r>
              <a:rPr lang="en-US" dirty="0" smtClean="0"/>
              <a:t> networks.</a:t>
            </a:r>
          </a:p>
          <a:p>
            <a:r>
              <a:rPr lang="en-US" dirty="0" smtClean="0"/>
              <a:t>It is like a </a:t>
            </a:r>
            <a:r>
              <a:rPr lang="en-US" dirty="0" err="1" smtClean="0"/>
              <a:t>cryptocurency</a:t>
            </a:r>
            <a:r>
              <a:rPr lang="en-US" dirty="0" smtClean="0"/>
              <a:t> wallet</a:t>
            </a:r>
          </a:p>
          <a:p>
            <a:r>
              <a:rPr lang="en-US" dirty="0" smtClean="0"/>
              <a:t>Can be used to help aid in interacting with the test and main networks</a:t>
            </a:r>
          </a:p>
          <a:p>
            <a:r>
              <a:rPr lang="en-US" dirty="0" smtClean="0"/>
              <a:t>Used to allow for connecting to Remix IDE</a:t>
            </a:r>
          </a:p>
          <a:p>
            <a:r>
              <a:rPr lang="en-US" dirty="0" smtClean="0"/>
              <a:t>What if you don’t want to use </a:t>
            </a:r>
            <a:r>
              <a:rPr lang="en-US" dirty="0" err="1" smtClean="0"/>
              <a:t>MetaMask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Can download </a:t>
            </a:r>
            <a:r>
              <a:rPr lang="en-US" dirty="0" err="1" smtClean="0"/>
              <a:t>Ethereum</a:t>
            </a:r>
            <a:r>
              <a:rPr lang="en-US" dirty="0" smtClean="0"/>
              <a:t> Mist Wallet or other wallet that is compatible with </a:t>
            </a:r>
            <a:r>
              <a:rPr lang="en-US" dirty="0" err="1" smtClean="0"/>
              <a:t>Ethereum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://chrome.google.com/webstore/detail/metamask/nkbihfbeogaeaoehlefnkodbefgpgknn?hl=en-US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5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crypto wallet is a program that allows you to store both private and public keys for interacting with </a:t>
            </a:r>
            <a:r>
              <a:rPr lang="en-US" dirty="0" err="1" smtClean="0"/>
              <a:t>blockchains</a:t>
            </a:r>
            <a:r>
              <a:rPr lang="en-US" dirty="0" smtClean="0"/>
              <a:t> and monitor their balances</a:t>
            </a:r>
          </a:p>
          <a:p>
            <a:r>
              <a:rPr lang="en-US" dirty="0" smtClean="0"/>
              <a:t>Wallets can </a:t>
            </a:r>
            <a:r>
              <a:rPr lang="en-US" dirty="0" smtClean="0"/>
              <a:t>be used as part of both private and public networks …</a:t>
            </a:r>
          </a:p>
          <a:p>
            <a:r>
              <a:rPr lang="en-US" dirty="0" smtClean="0"/>
              <a:t>Wallets</a:t>
            </a:r>
            <a:r>
              <a:rPr lang="en-US" dirty="0" smtClean="0"/>
              <a:t> </a:t>
            </a:r>
            <a:r>
              <a:rPr lang="en-US" dirty="0" smtClean="0"/>
              <a:t>can be used instead of </a:t>
            </a:r>
            <a:r>
              <a:rPr lang="en-US" dirty="0" err="1" smtClean="0"/>
              <a:t>Metamask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79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Learned about what makes up a smart contract</a:t>
            </a:r>
          </a:p>
          <a:p>
            <a:r>
              <a:rPr lang="en-US" dirty="0" smtClean="0"/>
              <a:t>Learned about what components are associated with smart contracts</a:t>
            </a:r>
          </a:p>
          <a:p>
            <a:r>
              <a:rPr lang="en-US" dirty="0" smtClean="0"/>
              <a:t>Learned how to interact directly with the blockchain</a:t>
            </a:r>
          </a:p>
          <a:p>
            <a:r>
              <a:rPr lang="en-US" dirty="0"/>
              <a:t>Additional documentation on smart contract programming can be found </a:t>
            </a:r>
            <a:r>
              <a:rPr lang="en-US" dirty="0" smtClean="0"/>
              <a:t>at: </a:t>
            </a:r>
          </a:p>
          <a:p>
            <a:pPr lvl="1"/>
            <a:r>
              <a:rPr lang="en-US" dirty="0" smtClean="0">
                <a:hlinkClick r:id="rId3"/>
              </a:rPr>
              <a:t>Solidity </a:t>
            </a:r>
            <a:r>
              <a:rPr lang="en-US" dirty="0">
                <a:hlinkClick r:id="rId3"/>
              </a:rPr>
              <a:t>Documentation (0.5.7)</a:t>
            </a:r>
            <a:r>
              <a:rPr lang="en-US" dirty="0"/>
              <a:t> (Click to follow the </a:t>
            </a:r>
            <a:r>
              <a:rPr lang="en-US" dirty="0" smtClean="0"/>
              <a:t>link)</a:t>
            </a:r>
          </a:p>
          <a:p>
            <a:pPr lvl="1"/>
            <a:r>
              <a:rPr lang="en-US" dirty="0" smtClean="0"/>
              <a:t>Coursera: Bina Ramamurthy’s course (UB affiliated): </a:t>
            </a:r>
          </a:p>
          <a:p>
            <a:pPr lvl="2"/>
            <a:r>
              <a:rPr lang="en-US" dirty="0" err="1" smtClean="0"/>
              <a:t>Blockchain</a:t>
            </a:r>
            <a:r>
              <a:rPr lang="en-US" dirty="0" smtClean="0"/>
              <a:t> Basics: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www.coursera.org/learn/blockchain-basics/home/welcome</a:t>
            </a:r>
            <a:endParaRPr lang="en-US" dirty="0" smtClean="0"/>
          </a:p>
          <a:p>
            <a:pPr lvl="2"/>
            <a:r>
              <a:rPr lang="en-US" dirty="0" smtClean="0"/>
              <a:t>Smart Contract Programing: </a:t>
            </a: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www.coursera.org/learn/smarter-contracts/home/welcome</a:t>
            </a:r>
            <a:endParaRPr lang="en-US" dirty="0" smtClean="0"/>
          </a:p>
          <a:p>
            <a:pPr lvl="2"/>
            <a:r>
              <a:rPr lang="en-US" dirty="0" smtClean="0"/>
              <a:t>Decentralized Apps: </a:t>
            </a:r>
            <a:r>
              <a:rPr lang="en-US" dirty="0">
                <a:hlinkClick r:id="rId6"/>
              </a:rPr>
              <a:t>https://www.coursera.org/learn/decentralized-apps-on-blockchain/home/welcome</a:t>
            </a:r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7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F07106E-BE4A-4898-8D5A-0C6892A1F1CE}" vid="{B555FD24-71FD-44E0-8E66-A8ABF5ED9E1B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620</Words>
  <Application>Microsoft Office PowerPoint</Application>
  <PresentationFormat>Widescreen</PresentationFormat>
  <Paragraphs>123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Menlo</vt:lpstr>
      <vt:lpstr>Theme1</vt:lpstr>
      <vt:lpstr>2_Office Theme</vt:lpstr>
      <vt:lpstr>BARTS Smart Contract</vt:lpstr>
      <vt:lpstr>Topics of Discusison </vt:lpstr>
      <vt:lpstr>Recap: BARTS </vt:lpstr>
      <vt:lpstr>Ethereum:Why should you care?  </vt:lpstr>
      <vt:lpstr>What is Ethereum</vt:lpstr>
      <vt:lpstr>Implementation of Ethereum  </vt:lpstr>
      <vt:lpstr>Implementation of Ethereum Contd…  </vt:lpstr>
      <vt:lpstr>What is Remix and Solidity</vt:lpstr>
      <vt:lpstr>What is a Smart Contract? </vt:lpstr>
      <vt:lpstr>What are the components of a  Smart Contract? </vt:lpstr>
      <vt:lpstr>Variable Types</vt:lpstr>
      <vt:lpstr>Variable Types Continued…</vt:lpstr>
      <vt:lpstr>Ethereum Remix Integrated Development Environment Interface</vt:lpstr>
      <vt:lpstr>PowerPoint Presentation</vt:lpstr>
      <vt:lpstr>PowerPoint Presentation</vt:lpstr>
      <vt:lpstr>PowerPoint Presentation</vt:lpstr>
      <vt:lpstr>PowerPoint Presentation</vt:lpstr>
      <vt:lpstr>Smart Contract Example? </vt:lpstr>
      <vt:lpstr>Live Demo of Smart Contract</vt:lpstr>
      <vt:lpstr>MetaMask </vt:lpstr>
      <vt:lpstr>Wallets </vt:lpstr>
      <vt:lpstr>Summary</vt:lpstr>
    </vt:vector>
  </TitlesOfParts>
  <Company>University at Buffalo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BARTS</dc:title>
  <dc:creator>G. Lawrence Sanders</dc:creator>
  <cp:lastModifiedBy>Sean Sanders</cp:lastModifiedBy>
  <cp:revision>120</cp:revision>
  <dcterms:created xsi:type="dcterms:W3CDTF">2018-04-23T13:01:23Z</dcterms:created>
  <dcterms:modified xsi:type="dcterms:W3CDTF">2019-09-19T11:37:06Z</dcterms:modified>
</cp:coreProperties>
</file>