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3.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4.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5.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2" r:id="rId2"/>
    <p:sldMasterId id="2147483714" r:id="rId3"/>
    <p:sldMasterId id="2147483726" r:id="rId4"/>
    <p:sldMasterId id="2147483738" r:id="rId5"/>
  </p:sldMasterIdLst>
  <p:notesMasterIdLst>
    <p:notesMasterId r:id="rId45"/>
  </p:notesMasterIdLst>
  <p:sldIdLst>
    <p:sldId id="257" r:id="rId6"/>
    <p:sldId id="323" r:id="rId7"/>
    <p:sldId id="299" r:id="rId8"/>
    <p:sldId id="324" r:id="rId9"/>
    <p:sldId id="336" r:id="rId10"/>
    <p:sldId id="332" r:id="rId11"/>
    <p:sldId id="333" r:id="rId12"/>
    <p:sldId id="267" r:id="rId13"/>
    <p:sldId id="328" r:id="rId14"/>
    <p:sldId id="283" r:id="rId15"/>
    <p:sldId id="307" r:id="rId16"/>
    <p:sldId id="337" r:id="rId17"/>
    <p:sldId id="291" r:id="rId18"/>
    <p:sldId id="326" r:id="rId19"/>
    <p:sldId id="302" r:id="rId20"/>
    <p:sldId id="304" r:id="rId21"/>
    <p:sldId id="327" r:id="rId22"/>
    <p:sldId id="314" r:id="rId23"/>
    <p:sldId id="279" r:id="rId24"/>
    <p:sldId id="315" r:id="rId25"/>
    <p:sldId id="263" r:id="rId26"/>
    <p:sldId id="264" r:id="rId27"/>
    <p:sldId id="265" r:id="rId28"/>
    <p:sldId id="349" r:id="rId29"/>
    <p:sldId id="319" r:id="rId30"/>
    <p:sldId id="339" r:id="rId31"/>
    <p:sldId id="335" r:id="rId32"/>
    <p:sldId id="320" r:id="rId33"/>
    <p:sldId id="340" r:id="rId34"/>
    <p:sldId id="343" r:id="rId35"/>
    <p:sldId id="334" r:id="rId36"/>
    <p:sldId id="321" r:id="rId37"/>
    <p:sldId id="341" r:id="rId38"/>
    <p:sldId id="344" r:id="rId39"/>
    <p:sldId id="294" r:id="rId40"/>
    <p:sldId id="322" r:id="rId41"/>
    <p:sldId id="347" r:id="rId42"/>
    <p:sldId id="278" r:id="rId43"/>
    <p:sldId id="34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sabeth Beccue" initials="EB" lastIdx="5" clrIdx="0">
    <p:extLst>
      <p:ext uri="{19B8F6BF-5375-455C-9EA6-DF929625EA0E}">
        <p15:presenceInfo xmlns:p15="http://schemas.microsoft.com/office/powerpoint/2012/main" userId="bcec0f97432794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72913" autoAdjust="0"/>
  </p:normalViewPr>
  <p:slideViewPr>
    <p:cSldViewPr snapToGrid="0">
      <p:cViewPr varScale="1">
        <p:scale>
          <a:sx n="64" d="100"/>
          <a:sy n="64" d="100"/>
        </p:scale>
        <p:origin x="1258" y="29"/>
      </p:cViewPr>
      <p:guideLst/>
    </p:cSldViewPr>
  </p:slideViewPr>
  <p:notesTextViewPr>
    <p:cViewPr>
      <p:scale>
        <a:sx n="3" d="2"/>
        <a:sy n="3" d="2"/>
      </p:scale>
      <p:origin x="0" y="0"/>
    </p:cViewPr>
  </p:notesTextViewPr>
  <p:notesViewPr>
    <p:cSldViewPr snapToGrid="0">
      <p:cViewPr varScale="1">
        <p:scale>
          <a:sx n="67" d="100"/>
          <a:sy n="67" d="100"/>
        </p:scale>
        <p:origin x="3055"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7-16T10:24:10.714" idx="4">
    <p:pos x="10" y="10"/>
    <p:text>Changes to the text I made in RED.</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7-16T09:20:18.890" idx="1">
    <p:pos x="10" y="10"/>
    <p:text>For slides 2-4 I moved the headings so they are aligned in relatively the same place on each slide, and altered the font siz so it is consistent from one slide to the next.</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7-16T09:37:29.452" idx="2">
    <p:pos x="10" y="10"/>
    <p:text>The LAST sentence in the "notes" is confusing: it reads "an exclusive or of the final output"?</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7-16T10:28:53.843" idx="5">
    <p:pos x="10" y="10"/>
    <p:text>Is there a better way to write this part of the sentence: "and then do block 91"?</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7-16T10:21:42.574" idx="3">
    <p:pos x="10" y="10"/>
    <p:text>Aside from editing the text within the slides, I made sure there was consistency in the fonts, sizes, and alignment of both the headings &amp; text on each slide.  Very informative PPT, with nice exercises built in!</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7B3DB-A39F-4BBF-ADDB-2287AA7939F5}" type="datetimeFigureOut">
              <a:rPr lang="en-US" smtClean="0"/>
              <a:t>8/27/2019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A91305-6629-4D67-88DF-2E1C5B65AC1F}" type="slidenum">
              <a:rPr lang="en-US" smtClean="0"/>
              <a:t>‹#›</a:t>
            </a:fld>
            <a:endParaRPr lang="en-US"/>
          </a:p>
        </p:txBody>
      </p:sp>
    </p:spTree>
    <p:extLst>
      <p:ext uri="{BB962C8B-B14F-4D97-AF65-F5344CB8AC3E}">
        <p14:creationId xmlns:p14="http://schemas.microsoft.com/office/powerpoint/2010/main" val="37898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a:t>
            </a:fld>
            <a:endParaRPr lang="en-US"/>
          </a:p>
        </p:txBody>
      </p:sp>
    </p:spTree>
    <p:extLst>
      <p:ext uri="{BB962C8B-B14F-4D97-AF65-F5344CB8AC3E}">
        <p14:creationId xmlns:p14="http://schemas.microsoft.com/office/powerpoint/2010/main" val="510438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68CFB9-1B44-453B-84F7-102AAA0EDCD1}" type="slidenum">
              <a:rPr lang="en-US" smtClean="0"/>
              <a:t>2</a:t>
            </a:fld>
            <a:endParaRPr lang="en-US"/>
          </a:p>
        </p:txBody>
      </p:sp>
    </p:spTree>
    <p:extLst>
      <p:ext uri="{BB962C8B-B14F-4D97-AF65-F5344CB8AC3E}">
        <p14:creationId xmlns:p14="http://schemas.microsoft.com/office/powerpoint/2010/main" val="608191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t>
            </a:r>
            <a:r>
              <a:rPr lang="en-US" strike="sngStrike" dirty="0"/>
              <a:t>is where we want to </a:t>
            </a:r>
            <a:r>
              <a:rPr lang="en-US" dirty="0"/>
              <a:t>discuss how the hash functions works</a:t>
            </a:r>
            <a:r>
              <a:rPr lang="en-US" dirty="0">
                <a:solidFill>
                  <a:srgbClr val="FF0000"/>
                </a:solidFill>
              </a:rPr>
              <a:t>: </a:t>
            </a:r>
            <a:r>
              <a:rPr lang="en-US" dirty="0"/>
              <a:t>the text “Hello World“ is converted</a:t>
            </a:r>
            <a:r>
              <a:rPr lang="en-US" baseline="0" dirty="0"/>
              <a:t> into a hash value after it passes through the hash function SHA1. </a:t>
            </a:r>
            <a:endParaRPr lang="en-US" dirty="0"/>
          </a:p>
        </p:txBody>
      </p:sp>
      <p:sp>
        <p:nvSpPr>
          <p:cNvPr id="4" name="Slide Number Placeholder 3"/>
          <p:cNvSpPr>
            <a:spLocks noGrp="1"/>
          </p:cNvSpPr>
          <p:nvPr>
            <p:ph type="sldNum" sz="quarter" idx="10"/>
          </p:nvPr>
        </p:nvSpPr>
        <p:spPr/>
        <p:txBody>
          <a:bodyPr/>
          <a:lstStyle/>
          <a:p>
            <a:fld id="{1768CFB9-1B44-453B-84F7-102AAA0EDCD1}" type="slidenum">
              <a:rPr lang="en-US" smtClean="0"/>
              <a:t>4</a:t>
            </a:fld>
            <a:endParaRPr lang="en-US"/>
          </a:p>
        </p:txBody>
      </p:sp>
    </p:spTree>
    <p:extLst>
      <p:ext uri="{BB962C8B-B14F-4D97-AF65-F5344CB8AC3E}">
        <p14:creationId xmlns:p14="http://schemas.microsoft.com/office/powerpoint/2010/main" val="2405109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5</a:t>
            </a:fld>
            <a:endParaRPr lang="en-US"/>
          </a:p>
        </p:txBody>
      </p:sp>
    </p:spTree>
    <p:extLst>
      <p:ext uri="{BB962C8B-B14F-4D97-AF65-F5344CB8AC3E}">
        <p14:creationId xmlns:p14="http://schemas.microsoft.com/office/powerpoint/2010/main" val="2975969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A91305-6629-4D67-88DF-2E1C5B65AC1F}" type="slidenum">
              <a:rPr lang="en-US" smtClean="0"/>
              <a:t>6</a:t>
            </a:fld>
            <a:endParaRPr lang="en-US"/>
          </a:p>
        </p:txBody>
      </p:sp>
    </p:spTree>
    <p:extLst>
      <p:ext uri="{BB962C8B-B14F-4D97-AF65-F5344CB8AC3E}">
        <p14:creationId xmlns:p14="http://schemas.microsoft.com/office/powerpoint/2010/main" val="749825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t>
            </a:r>
            <a:r>
              <a:rPr lang="en-US" dirty="0">
                <a:solidFill>
                  <a:srgbClr val="FF0000"/>
                </a:solidFill>
              </a:rPr>
              <a:t>an</a:t>
            </a:r>
            <a:r>
              <a:rPr lang="en-US" dirty="0"/>
              <a:t> additional reference to show how hashing functions convert</a:t>
            </a:r>
            <a:r>
              <a:rPr lang="en-US" baseline="0" dirty="0"/>
              <a:t> the data to a hexadecimal from a simplistic perspective.</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8</a:t>
            </a:fld>
            <a:endParaRPr lang="en-US"/>
          </a:p>
        </p:txBody>
      </p:sp>
    </p:spTree>
    <p:extLst>
      <p:ext uri="{BB962C8B-B14F-4D97-AF65-F5344CB8AC3E}">
        <p14:creationId xmlns:p14="http://schemas.microsoft.com/office/powerpoint/2010/main" val="1751642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computational steps required for computing a SHA hash. We first have the message in</a:t>
            </a:r>
            <a:r>
              <a:rPr lang="en-US" baseline="0" dirty="0"/>
              <a:t> binary, represented as M</a:t>
            </a:r>
            <a:r>
              <a:rPr lang="en-US" baseline="-25000" dirty="0"/>
              <a:t>i</a:t>
            </a:r>
            <a:r>
              <a:rPr lang="en-US" baseline="0" dirty="0"/>
              <a:t>. A specified block of x bits is appended to the message. The two steps equate to a total length of the expanded message, which is N times the number of bits. A buffer is used to hold the intermediate and final results of the hash function. Then we go through a number of rounds that depend on the algorithm used. Each round utilizes an exclusive or by the additive constant represented as </a:t>
            </a:r>
            <a:r>
              <a:rPr lang="en-US" baseline="0" dirty="0" err="1"/>
              <a:t>K</a:t>
            </a:r>
            <a:r>
              <a:rPr lang="en-US" baseline="-25000" dirty="0" err="1"/>
              <a:t>n</a:t>
            </a:r>
            <a:r>
              <a:rPr lang="en-US" baseline="0" dirty="0"/>
              <a:t> and the hash value that was calculated at the specific round. Finally, we </a:t>
            </a:r>
            <a:r>
              <a:rPr lang="en-US" baseline="0" dirty="0" err="1"/>
              <a:t>xor</a:t>
            </a:r>
            <a:r>
              <a:rPr lang="en-US" baseline="0" dirty="0"/>
              <a:t> the output of the last round by utilizing an exclusive or of the final output of Round n by the hash value of the previous hash.  </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10</a:t>
            </a:fld>
            <a:endParaRPr lang="en-US"/>
          </a:p>
        </p:txBody>
      </p:sp>
    </p:spTree>
    <p:extLst>
      <p:ext uri="{BB962C8B-B14F-4D97-AF65-F5344CB8AC3E}">
        <p14:creationId xmlns:p14="http://schemas.microsoft.com/office/powerpoint/2010/main" val="3116849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11</a:t>
            </a:fld>
            <a:endParaRPr lang="en-US"/>
          </a:p>
        </p:txBody>
      </p:sp>
    </p:spTree>
    <p:extLst>
      <p:ext uri="{BB962C8B-B14F-4D97-AF65-F5344CB8AC3E}">
        <p14:creationId xmlns:p14="http://schemas.microsoft.com/office/powerpoint/2010/main" val="4245637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68CFB9-1B44-453B-84F7-102AAA0EDCD1}" type="slidenum">
              <a:rPr lang="en-US" smtClean="0"/>
              <a:t>12</a:t>
            </a:fld>
            <a:endParaRPr lang="en-US"/>
          </a:p>
        </p:txBody>
      </p:sp>
    </p:spTree>
    <p:extLst>
      <p:ext uri="{BB962C8B-B14F-4D97-AF65-F5344CB8AC3E}">
        <p14:creationId xmlns:p14="http://schemas.microsoft.com/office/powerpoint/2010/main" val="2740205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quick demonstration</a:t>
            </a:r>
            <a:r>
              <a:rPr lang="en-US" baseline="0" dirty="0"/>
              <a:t> of how man-in-the-middle attacks can be prevented through the use of hashing. Hashes are nothing more than a method of fingerprinting. This means you can authenticate that the data sent is original and hasn’t been altered.</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13</a:t>
            </a:fld>
            <a:endParaRPr lang="en-US"/>
          </a:p>
        </p:txBody>
      </p:sp>
    </p:spTree>
    <p:extLst>
      <p:ext uri="{BB962C8B-B14F-4D97-AF65-F5344CB8AC3E}">
        <p14:creationId xmlns:p14="http://schemas.microsoft.com/office/powerpoint/2010/main" val="4283645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Hash </a:t>
            </a:r>
            <a:r>
              <a:rPr lang="en-US" dirty="0" err="1"/>
              <a:t>Kracker</a:t>
            </a:r>
            <a:r>
              <a:rPr lang="en-US" dirty="0"/>
              <a:t> is an example of a malicious hash</a:t>
            </a:r>
            <a:r>
              <a:rPr lang="en-US" baseline="0" dirty="0"/>
              <a:t> cracking</a:t>
            </a:r>
            <a:r>
              <a:rPr lang="en-US" dirty="0"/>
              <a:t> application that attempts to check if any password hashes match the ones in the password</a:t>
            </a:r>
            <a:r>
              <a:rPr lang="en-US" baseline="0" dirty="0"/>
              <a:t> dictionary file. You will notice the time it takes to get a password can be quick, if and only if it exists in the dictionary file.</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15</a:t>
            </a:fld>
            <a:endParaRPr lang="en-US"/>
          </a:p>
        </p:txBody>
      </p:sp>
    </p:spTree>
    <p:extLst>
      <p:ext uri="{BB962C8B-B14F-4D97-AF65-F5344CB8AC3E}">
        <p14:creationId xmlns:p14="http://schemas.microsoft.com/office/powerpoint/2010/main" val="3681822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several common passwords that could be put in a password cracker</a:t>
            </a:r>
            <a:r>
              <a:rPr lang="en-US" baseline="0" dirty="0"/>
              <a:t> dictionary. </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16</a:t>
            </a:fld>
            <a:endParaRPr lang="en-US"/>
          </a:p>
        </p:txBody>
      </p:sp>
    </p:spTree>
    <p:extLst>
      <p:ext uri="{BB962C8B-B14F-4D97-AF65-F5344CB8AC3E}">
        <p14:creationId xmlns:p14="http://schemas.microsoft.com/office/powerpoint/2010/main" val="2619997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reason why you can’t cheat at bitcoin mining is demonstrated in the image above. Notice that everyone is currently working on block 91. If we have one miner that wants to alter a transaction in block 74… and the miner chooses to do so… the miner’s changes redo all the computations for blocks 74 to 90 and then do block 91. This is a total of 18 blocks of expensive computing. Even worse, the miner would have to do all the computational work before every other miner in the Bitcoin network finished mining block 91. </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18</a:t>
            </a:fld>
            <a:endParaRPr lang="en-US"/>
          </a:p>
        </p:txBody>
      </p:sp>
    </p:spTree>
    <p:extLst>
      <p:ext uri="{BB962C8B-B14F-4D97-AF65-F5344CB8AC3E}">
        <p14:creationId xmlns:p14="http://schemas.microsoft.com/office/powerpoint/2010/main" val="29683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19</a:t>
            </a:fld>
            <a:endParaRPr lang="en-US"/>
          </a:p>
        </p:txBody>
      </p:sp>
    </p:spTree>
    <p:extLst>
      <p:ext uri="{BB962C8B-B14F-4D97-AF65-F5344CB8AC3E}">
        <p14:creationId xmlns:p14="http://schemas.microsoft.com/office/powerpoint/2010/main" val="2439645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quick example of the mining process.</a:t>
            </a:r>
          </a:p>
          <a:p>
            <a:pPr marL="228600" indent="-228600">
              <a:buAutoNum type="arabicParenR"/>
            </a:pPr>
            <a:r>
              <a:rPr lang="en-US" baseline="0" dirty="0"/>
              <a:t>We have a transaction pool queue. One transaction at a time is then broadcast to the miner.</a:t>
            </a:r>
          </a:p>
          <a:p>
            <a:pPr marL="228600" indent="-228600">
              <a:buAutoNum type="arabicParenR"/>
            </a:pPr>
            <a:r>
              <a:rPr lang="en-US" baseline="0" dirty="0"/>
              <a:t>The miner checks to see if the sender has enough Bitcoins in their wallet, which is stored as part of the block chain ledger.</a:t>
            </a:r>
          </a:p>
          <a:p>
            <a:pPr marL="228600" indent="-228600">
              <a:buAutoNum type="arabicParenR"/>
            </a:pPr>
            <a:r>
              <a:rPr lang="en-US" baseline="0" dirty="0"/>
              <a:t>If the sender has enough Bitcoins in their wallet the miner then assembles the valid bitcoin transaction into a block.</a:t>
            </a:r>
          </a:p>
          <a:p>
            <a:pPr marL="228600" indent="-228600">
              <a:buAutoNum type="arabicParenR"/>
            </a:pPr>
            <a:r>
              <a:rPr lang="en-US" baseline="0" dirty="0"/>
              <a:t>The miner searches for a hash that has the right number of leading zeros.</a:t>
            </a:r>
          </a:p>
          <a:p>
            <a:pPr marL="228600" indent="-228600">
              <a:buAutoNum type="arabicParenR"/>
            </a:pPr>
            <a:r>
              <a:rPr lang="en-US" baseline="0" dirty="0"/>
              <a:t>Next, the miner broadcasts to all other miners the transaction information and the correct nonce it found.</a:t>
            </a:r>
          </a:p>
          <a:p>
            <a:pPr marL="228600" indent="-228600">
              <a:buAutoNum type="arabicParenR"/>
            </a:pPr>
            <a:r>
              <a:rPr lang="en-US" baseline="0" dirty="0"/>
              <a:t>The miners then check this, and if validated, add the transaction to the block.</a:t>
            </a:r>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20</a:t>
            </a:fld>
            <a:endParaRPr lang="en-US"/>
          </a:p>
        </p:txBody>
      </p:sp>
    </p:spTree>
    <p:extLst>
      <p:ext uri="{BB962C8B-B14F-4D97-AF65-F5344CB8AC3E}">
        <p14:creationId xmlns:p14="http://schemas.microsoft.com/office/powerpoint/2010/main" val="824265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adding of a random number, or nonce, to generate a hash with leading zeros is what mining is all about.</a:t>
            </a:r>
          </a:p>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23</a:t>
            </a:fld>
            <a:endParaRPr lang="en-US"/>
          </a:p>
        </p:txBody>
      </p:sp>
    </p:spTree>
    <p:extLst>
      <p:ext uri="{BB962C8B-B14F-4D97-AF65-F5344CB8AC3E}">
        <p14:creationId xmlns:p14="http://schemas.microsoft.com/office/powerpoint/2010/main" val="314244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25</a:t>
            </a:fld>
            <a:endParaRPr lang="en-US"/>
          </a:p>
        </p:txBody>
      </p:sp>
    </p:spTree>
    <p:extLst>
      <p:ext uri="{BB962C8B-B14F-4D97-AF65-F5344CB8AC3E}">
        <p14:creationId xmlns:p14="http://schemas.microsoft.com/office/powerpoint/2010/main" val="3563044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26</a:t>
            </a:fld>
            <a:endParaRPr lang="en-US"/>
          </a:p>
        </p:txBody>
      </p:sp>
    </p:spTree>
    <p:extLst>
      <p:ext uri="{BB962C8B-B14F-4D97-AF65-F5344CB8AC3E}">
        <p14:creationId xmlns:p14="http://schemas.microsoft.com/office/powerpoint/2010/main" val="1270486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27</a:t>
            </a:fld>
            <a:endParaRPr lang="en-US"/>
          </a:p>
        </p:txBody>
      </p:sp>
    </p:spTree>
    <p:extLst>
      <p:ext uri="{BB962C8B-B14F-4D97-AF65-F5344CB8AC3E}">
        <p14:creationId xmlns:p14="http://schemas.microsoft.com/office/powerpoint/2010/main" val="2959055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28</a:t>
            </a:fld>
            <a:endParaRPr lang="en-US"/>
          </a:p>
        </p:txBody>
      </p:sp>
    </p:spTree>
    <p:extLst>
      <p:ext uri="{BB962C8B-B14F-4D97-AF65-F5344CB8AC3E}">
        <p14:creationId xmlns:p14="http://schemas.microsoft.com/office/powerpoint/2010/main" val="3068724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29</a:t>
            </a:fld>
            <a:endParaRPr lang="en-US"/>
          </a:p>
        </p:txBody>
      </p:sp>
    </p:spTree>
    <p:extLst>
      <p:ext uri="{BB962C8B-B14F-4D97-AF65-F5344CB8AC3E}">
        <p14:creationId xmlns:p14="http://schemas.microsoft.com/office/powerpoint/2010/main" val="775267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30</a:t>
            </a:fld>
            <a:endParaRPr lang="en-US"/>
          </a:p>
        </p:txBody>
      </p:sp>
    </p:spTree>
    <p:extLst>
      <p:ext uri="{BB962C8B-B14F-4D97-AF65-F5344CB8AC3E}">
        <p14:creationId xmlns:p14="http://schemas.microsoft.com/office/powerpoint/2010/main" val="1299366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31</a:t>
            </a:fld>
            <a:endParaRPr lang="en-US"/>
          </a:p>
        </p:txBody>
      </p:sp>
    </p:spTree>
    <p:extLst>
      <p:ext uri="{BB962C8B-B14F-4D97-AF65-F5344CB8AC3E}">
        <p14:creationId xmlns:p14="http://schemas.microsoft.com/office/powerpoint/2010/main" val="1742488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32</a:t>
            </a:fld>
            <a:endParaRPr lang="en-US"/>
          </a:p>
        </p:txBody>
      </p:sp>
    </p:spTree>
    <p:extLst>
      <p:ext uri="{BB962C8B-B14F-4D97-AF65-F5344CB8AC3E}">
        <p14:creationId xmlns:p14="http://schemas.microsoft.com/office/powerpoint/2010/main" val="3615633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33</a:t>
            </a:fld>
            <a:endParaRPr lang="en-US"/>
          </a:p>
        </p:txBody>
      </p:sp>
    </p:spTree>
    <p:extLst>
      <p:ext uri="{BB962C8B-B14F-4D97-AF65-F5344CB8AC3E}">
        <p14:creationId xmlns:p14="http://schemas.microsoft.com/office/powerpoint/2010/main" val="1099531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34</a:t>
            </a:fld>
            <a:endParaRPr lang="en-US"/>
          </a:p>
        </p:txBody>
      </p:sp>
    </p:spTree>
    <p:extLst>
      <p:ext uri="{BB962C8B-B14F-4D97-AF65-F5344CB8AC3E}">
        <p14:creationId xmlns:p14="http://schemas.microsoft.com/office/powerpoint/2010/main" val="565960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interesting exercise addition that can help students</a:t>
            </a:r>
            <a:r>
              <a:rPr lang="en-US" baseline="0" dirty="0"/>
              <a:t> grasp hashing and how the addition of strings does not increase the run time of the algorithms. </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35</a:t>
            </a:fld>
            <a:endParaRPr lang="en-US"/>
          </a:p>
        </p:txBody>
      </p:sp>
    </p:spTree>
    <p:extLst>
      <p:ext uri="{BB962C8B-B14F-4D97-AF65-F5344CB8AC3E}">
        <p14:creationId xmlns:p14="http://schemas.microsoft.com/office/powerpoint/2010/main" val="3090672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Be sure to enter in 65000 without commas and enter in 160 bits as demonstrated in the next slide.</a:t>
            </a:r>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36</a:t>
            </a:fld>
            <a:endParaRPr lang="en-US"/>
          </a:p>
        </p:txBody>
      </p:sp>
    </p:spTree>
    <p:extLst>
      <p:ext uri="{BB962C8B-B14F-4D97-AF65-F5344CB8AC3E}">
        <p14:creationId xmlns:p14="http://schemas.microsoft.com/office/powerpoint/2010/main" val="5462997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37</a:t>
            </a:fld>
            <a:endParaRPr lang="en-US"/>
          </a:p>
        </p:txBody>
      </p:sp>
    </p:spTree>
    <p:extLst>
      <p:ext uri="{BB962C8B-B14F-4D97-AF65-F5344CB8AC3E}">
        <p14:creationId xmlns:p14="http://schemas.microsoft.com/office/powerpoint/2010/main" val="14572127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A91305-6629-4D67-88DF-2E1C5B65AC1F}" type="slidenum">
              <a:rPr lang="en-US" smtClean="0"/>
              <a:t>38</a:t>
            </a:fld>
            <a:endParaRPr lang="en-US"/>
          </a:p>
        </p:txBody>
      </p:sp>
    </p:spTree>
    <p:extLst>
      <p:ext uri="{BB962C8B-B14F-4D97-AF65-F5344CB8AC3E}">
        <p14:creationId xmlns:p14="http://schemas.microsoft.com/office/powerpoint/2010/main" val="1484088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E63BD1-0761-44DD-A34A-8EEA3A8938B0}"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2924398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fld id="{2EE63BD1-0761-44DD-A34A-8EEA3A8938B0}" type="datetimeFigureOut">
              <a:rPr lang="en-US" smtClean="0"/>
              <a:t>8/27/2019</a:t>
            </a:fld>
            <a:endParaRPr lang="en-US"/>
          </a:p>
        </p:txBody>
      </p:sp>
      <p:sp>
        <p:nvSpPr>
          <p:cNvPr id="5" name="Footer Placeholder 4"/>
          <p:cNvSpPr>
            <a:spLocks noGrp="1"/>
          </p:cNvSpPr>
          <p:nvPr>
            <p:ph type="ftr" sz="quarter" idx="11"/>
          </p:nvPr>
        </p:nvSpPr>
        <p:spPr/>
        <p:txBody>
          <a:bodyPr/>
          <a:lstStyle>
            <a:lvl1pPr>
              <a:defRPr>
                <a:latin typeface="+mj-lt"/>
              </a:defRPr>
            </a:lvl1pPr>
          </a:lstStyle>
          <a:p>
            <a:endParaRPr lang="en-US"/>
          </a:p>
        </p:txBody>
      </p:sp>
      <p:sp>
        <p:nvSpPr>
          <p:cNvPr id="6" name="Slide Number Placeholder 5"/>
          <p:cNvSpPr>
            <a:spLocks noGrp="1"/>
          </p:cNvSpPr>
          <p:nvPr>
            <p:ph type="sldNum" sz="quarter" idx="12"/>
          </p:nvPr>
        </p:nvSpPr>
        <p:spPr/>
        <p:txBody>
          <a:bodyPr/>
          <a:lstStyle>
            <a:lvl1pPr>
              <a:defRPr>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362510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E63BD1-0761-44DD-A34A-8EEA3A8938B0}"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2182745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a:latin typeface="+mj-lt"/>
              </a:defRPr>
            </a:lvl1pPr>
          </a:lstStyle>
          <a:p>
            <a:fld id="{2EE63BD1-0761-44DD-A34A-8EEA3A8938B0}" type="datetimeFigureOut">
              <a:rPr lang="en-US" smtClean="0"/>
              <a:t>8/27/2019</a:t>
            </a:fld>
            <a:endParaRPr lang="en-US"/>
          </a:p>
        </p:txBody>
      </p:sp>
      <p:sp>
        <p:nvSpPr>
          <p:cNvPr id="6" name="Footer Placeholder 5"/>
          <p:cNvSpPr>
            <a:spLocks noGrp="1"/>
          </p:cNvSpPr>
          <p:nvPr>
            <p:ph type="ftr" sz="quarter" idx="11"/>
          </p:nvPr>
        </p:nvSpPr>
        <p:spPr/>
        <p:txBody>
          <a:bodyPr/>
          <a:lstStyle>
            <a:lvl1pPr>
              <a:defRPr b="1">
                <a:latin typeface="+mj-lt"/>
              </a:defRPr>
            </a:lvl1pPr>
          </a:lstStyle>
          <a:p>
            <a:endParaRPr lang="en-US"/>
          </a:p>
        </p:txBody>
      </p:sp>
      <p:sp>
        <p:nvSpPr>
          <p:cNvPr id="7" name="Slide Number Placeholder 6"/>
          <p:cNvSpPr>
            <a:spLocks noGrp="1"/>
          </p:cNvSpPr>
          <p:nvPr>
            <p:ph type="sldNum" sz="quarter" idx="12"/>
          </p:nvPr>
        </p:nvSpPr>
        <p:spPr/>
        <p:txBody>
          <a:bodyPr/>
          <a:lstStyle>
            <a:lvl1pPr>
              <a:defRPr b="1">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225705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a:latin typeface="+mj-lt"/>
              </a:defRPr>
            </a:lvl1pPr>
          </a:lstStyle>
          <a:p>
            <a:fld id="{2EE63BD1-0761-44DD-A34A-8EEA3A8938B0}" type="datetimeFigureOut">
              <a:rPr lang="en-US" smtClean="0"/>
              <a:t>8/27/2019</a:t>
            </a:fld>
            <a:endParaRPr lang="en-US"/>
          </a:p>
        </p:txBody>
      </p:sp>
      <p:sp>
        <p:nvSpPr>
          <p:cNvPr id="8" name="Footer Placeholder 7"/>
          <p:cNvSpPr>
            <a:spLocks noGrp="1"/>
          </p:cNvSpPr>
          <p:nvPr>
            <p:ph type="ftr" sz="quarter" idx="11"/>
          </p:nvPr>
        </p:nvSpPr>
        <p:spPr/>
        <p:txBody>
          <a:bodyPr/>
          <a:lstStyle>
            <a:lvl1pPr>
              <a:defRPr b="1">
                <a:latin typeface="+mj-lt"/>
              </a:defRPr>
            </a:lvl1pPr>
          </a:lstStyle>
          <a:p>
            <a:endParaRPr lang="en-US"/>
          </a:p>
        </p:txBody>
      </p:sp>
      <p:sp>
        <p:nvSpPr>
          <p:cNvPr id="9" name="Slide Number Placeholder 8"/>
          <p:cNvSpPr>
            <a:spLocks noGrp="1"/>
          </p:cNvSpPr>
          <p:nvPr>
            <p:ph type="sldNum" sz="quarter" idx="12"/>
          </p:nvPr>
        </p:nvSpPr>
        <p:spPr/>
        <p:txBody>
          <a:bodyPr/>
          <a:lstStyle>
            <a:lvl1pPr>
              <a:defRPr b="1">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2623195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E63BD1-0761-44DD-A34A-8EEA3A8938B0}" type="datetimeFigureOut">
              <a:rPr lang="en-US" smtClean="0"/>
              <a:t>8/27/2019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1907337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63BD1-0761-44DD-A34A-8EEA3A8938B0}" type="datetimeFigureOut">
              <a:rPr lang="en-US" smtClean="0"/>
              <a:t>8/27/2019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679402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mj-lt"/>
              </a:defRPr>
            </a:lvl1pPr>
          </a:lstStyle>
          <a:p>
            <a:fld id="{2EE63BD1-0761-44DD-A34A-8EEA3A8938B0}" type="datetimeFigureOut">
              <a:rPr lang="en-US" smtClean="0"/>
              <a:t>8/27/2019</a:t>
            </a:fld>
            <a:endParaRPr lang="en-US"/>
          </a:p>
        </p:txBody>
      </p:sp>
      <p:sp>
        <p:nvSpPr>
          <p:cNvPr id="6" name="Footer Placeholder 5"/>
          <p:cNvSpPr>
            <a:spLocks noGrp="1"/>
          </p:cNvSpPr>
          <p:nvPr>
            <p:ph type="ftr" sz="quarter" idx="11"/>
          </p:nvPr>
        </p:nvSpPr>
        <p:spPr/>
        <p:txBody>
          <a:bodyPr/>
          <a:lstStyle>
            <a:lvl1pPr>
              <a:defRPr>
                <a:latin typeface="+mj-lt"/>
              </a:defRPr>
            </a:lvl1pPr>
          </a:lstStyle>
          <a:p>
            <a:endParaRPr lang="en-US"/>
          </a:p>
        </p:txBody>
      </p:sp>
      <p:sp>
        <p:nvSpPr>
          <p:cNvPr id="7" name="Slide Number Placeholder 6"/>
          <p:cNvSpPr>
            <a:spLocks noGrp="1"/>
          </p:cNvSpPr>
          <p:nvPr>
            <p:ph type="sldNum" sz="quarter" idx="12"/>
          </p:nvPr>
        </p:nvSpPr>
        <p:spPr/>
        <p:txBody>
          <a:bodyPr/>
          <a:lstStyle>
            <a:lvl1pPr>
              <a:defRPr>
                <a:latin typeface="+mj-lt"/>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2329350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E63BD1-0761-44DD-A34A-8EEA3A8938B0}"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3782298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E63BD1-0761-44DD-A34A-8EEA3A8938B0}"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2246110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E63BD1-0761-44DD-A34A-8EEA3A8938B0}"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9FDAA-B130-4D73-8170-C4FCFB57AA56}" type="slidenum">
              <a:rPr lang="en-US" smtClean="0"/>
              <a:t>‹#›</a:t>
            </a:fld>
            <a:endParaRPr lang="en-US"/>
          </a:p>
        </p:txBody>
      </p:sp>
    </p:spTree>
    <p:extLst>
      <p:ext uri="{BB962C8B-B14F-4D97-AF65-F5344CB8AC3E}">
        <p14:creationId xmlns:p14="http://schemas.microsoft.com/office/powerpoint/2010/main" val="3771443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379785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250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79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788496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87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727753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3827950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0162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0548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798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720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1835755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196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450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753238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7525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545236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5344004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1083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681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6159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4323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043833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9736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98807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763240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3301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352638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4521884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971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559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28949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449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479991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064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494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9250757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0845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2740289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1233645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830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78496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2492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176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63BD1-0761-44DD-A34A-8EEA3A8938B0}" type="datetimeFigureOut">
              <a:rPr lang="en-US" smtClean="0"/>
              <a:t>8/27/2019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F9FDAA-B130-4D73-8170-C4FCFB57AA56}" type="slidenum">
              <a:rPr lang="en-US" smtClean="0"/>
              <a:t>‹#›</a:t>
            </a:fld>
            <a:endParaRPr lang="en-US"/>
          </a:p>
        </p:txBody>
      </p:sp>
    </p:spTree>
    <p:extLst>
      <p:ext uri="{BB962C8B-B14F-4D97-AF65-F5344CB8AC3E}">
        <p14:creationId xmlns:p14="http://schemas.microsoft.com/office/powerpoint/2010/main" val="107980090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375819624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41570323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293713130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CA70B43-7FC5-4A12-8044-E896DAAC948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BE211C7-9387-42D6-AD0B-8632E639EC2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22753" y="23814"/>
            <a:ext cx="1969247" cy="1476214"/>
          </a:xfrm>
          <a:prstGeom prst="rect">
            <a:avLst/>
          </a:prstGeom>
        </p:spPr>
      </p:pic>
    </p:spTree>
    <p:extLst>
      <p:ext uri="{BB962C8B-B14F-4D97-AF65-F5344CB8AC3E}">
        <p14:creationId xmlns:p14="http://schemas.microsoft.com/office/powerpoint/2010/main" val="77174219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Man-in-the-middle_attack" TargetMode="External"/><Relationship Id="rId7" Type="http://schemas.openxmlformats.org/officeDocument/2006/relationships/hyperlink" Target="https://en.wikipedia.org/wiki/Blockchai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en.wikipedia.org/wiki/Digital_signature" TargetMode="External"/><Relationship Id="rId5" Type="http://schemas.openxmlformats.org/officeDocument/2006/relationships/hyperlink" Target="https://crackstation.net/hashing-security.htm" TargetMode="External"/><Relationship Id="rId4" Type="http://schemas.openxmlformats.org/officeDocument/2006/relationships/hyperlink" Target="https://www.rapid7.com/fundamentals/man-in-the-middle-attack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mother.ly/news/the-most-popular-baby-names-of-2018?rebelltitem=2#rebelltitem2"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twitter.com/JacBurns_Comext/status/878587756431233024"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comments" Target="../comments/comment4.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8dpFnJiGOA4"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androidauthority.com/what-is-a-blockchain-gary-explains-80151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hyperlink" Target="https://www.urbandictionary.com/define.php?term=Gambrinous" TargetMode="External"/><Relationship Id="rId2" Type="http://schemas.openxmlformats.org/officeDocument/2006/relationships/hyperlink" Target="http://www.yourdictionary.com/nonce#webster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yourdictionary.com/nonce#websters#Ubbks1qRqkVPVxlq.9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tinyurl.com/ZeroHashMinin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tinyurl.com/ZeroHashMining2"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tinyurl.com/ZeroHashMining3"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tinyurl.com/ZeroHashMining3"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en.wikipedia.org/wiki/Birthday_proble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tinyurl.com/BirthdyaParadoxExampl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6377" y="678413"/>
            <a:ext cx="9144000" cy="3063485"/>
          </a:xfrm>
        </p:spPr>
        <p:txBody>
          <a:bodyPr>
            <a:noAutofit/>
          </a:bodyPr>
          <a:lstStyle/>
          <a:p>
            <a:r>
              <a:rPr lang="en-US" sz="7200" dirty="0"/>
              <a:t>The Use and Performance of Hashing Algorithms</a:t>
            </a:r>
          </a:p>
        </p:txBody>
      </p:sp>
      <p:sp>
        <p:nvSpPr>
          <p:cNvPr id="3" name="Subtitle 2"/>
          <p:cNvSpPr>
            <a:spLocks noGrp="1"/>
          </p:cNvSpPr>
          <p:nvPr>
            <p:ph type="subTitle" idx="1"/>
          </p:nvPr>
        </p:nvSpPr>
        <p:spPr>
          <a:xfrm>
            <a:off x="2086377" y="3924625"/>
            <a:ext cx="9144000" cy="1655762"/>
          </a:xfrm>
        </p:spPr>
        <p:txBody>
          <a:bodyPr>
            <a:noAutofit/>
          </a:bodyPr>
          <a:lstStyle/>
          <a:p>
            <a:r>
              <a:rPr lang="en-US" sz="4000" dirty="0" smtClean="0"/>
              <a:t>Slides </a:t>
            </a:r>
            <a:r>
              <a:rPr lang="en-US" sz="4000" dirty="0"/>
              <a:t>for ACM Transactions on Computing Education </a:t>
            </a:r>
          </a:p>
        </p:txBody>
      </p:sp>
    </p:spTree>
    <p:extLst>
      <p:ext uri="{BB962C8B-B14F-4D97-AF65-F5344CB8AC3E}">
        <p14:creationId xmlns:p14="http://schemas.microsoft.com/office/powerpoint/2010/main" val="3164618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987" y="274137"/>
            <a:ext cx="7615989" cy="1325563"/>
          </a:xfrm>
        </p:spPr>
        <p:txBody>
          <a:bodyPr/>
          <a:lstStyle/>
          <a:p>
            <a:r>
              <a:rPr lang="en-US" cap="none" dirty="0"/>
              <a:t>Hashing Overview	</a:t>
            </a:r>
          </a:p>
        </p:txBody>
      </p:sp>
      <p:sp>
        <p:nvSpPr>
          <p:cNvPr id="3" name="Content Placeholder 2"/>
          <p:cNvSpPr>
            <a:spLocks noGrp="1"/>
          </p:cNvSpPr>
          <p:nvPr>
            <p:ph idx="1"/>
          </p:nvPr>
        </p:nvSpPr>
        <p:spPr>
          <a:xfrm>
            <a:off x="2202181" y="1803317"/>
            <a:ext cx="9989819" cy="4351338"/>
          </a:xfrm>
        </p:spPr>
        <p:txBody>
          <a:bodyPr>
            <a:normAutofit/>
          </a:bodyPr>
          <a:lstStyle/>
          <a:p>
            <a:r>
              <a:rPr lang="en-US" dirty="0"/>
              <a:t>What we will cover:</a:t>
            </a:r>
          </a:p>
          <a:p>
            <a:pPr lvl="1"/>
            <a:r>
              <a:rPr lang="en-US" sz="3100" dirty="0"/>
              <a:t>What is a hash?</a:t>
            </a:r>
          </a:p>
          <a:p>
            <a:pPr lvl="1"/>
            <a:r>
              <a:rPr lang="en-US" sz="3100" dirty="0"/>
              <a:t>Where are they used?</a:t>
            </a:r>
          </a:p>
          <a:p>
            <a:pPr lvl="1"/>
            <a:r>
              <a:rPr lang="en-US" sz="3100" dirty="0"/>
              <a:t>Applications of Hashing</a:t>
            </a:r>
          </a:p>
          <a:p>
            <a:pPr lvl="1"/>
            <a:r>
              <a:rPr lang="en-US" sz="3100" dirty="0"/>
              <a:t>Exercises </a:t>
            </a:r>
          </a:p>
          <a:p>
            <a:r>
              <a:rPr lang="en-US" dirty="0" smtClean="0"/>
              <a:t>A solid </a:t>
            </a:r>
            <a:r>
              <a:rPr lang="en-US" dirty="0"/>
              <a:t>foundation of how hashing works is required </a:t>
            </a:r>
            <a:r>
              <a:rPr lang="en-US" dirty="0" smtClean="0"/>
              <a:t>to understand many computer science concepts.</a:t>
            </a:r>
            <a:endParaRPr lang="en-US" dirty="0"/>
          </a:p>
        </p:txBody>
      </p:sp>
    </p:spTree>
    <p:extLst>
      <p:ext uri="{BB962C8B-B14F-4D97-AF65-F5344CB8AC3E}">
        <p14:creationId xmlns:p14="http://schemas.microsoft.com/office/powerpoint/2010/main" val="2476546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3478" y="-133004"/>
            <a:ext cx="7615989" cy="1325563"/>
          </a:xfrm>
        </p:spPr>
        <p:txBody>
          <a:bodyPr/>
          <a:lstStyle/>
          <a:p>
            <a:r>
              <a:rPr lang="en-US" dirty="0"/>
              <a:t>Hashing</a:t>
            </a:r>
          </a:p>
        </p:txBody>
      </p:sp>
      <p:sp>
        <p:nvSpPr>
          <p:cNvPr id="3" name="Content Placeholder 2"/>
          <p:cNvSpPr>
            <a:spLocks noGrp="1"/>
          </p:cNvSpPr>
          <p:nvPr>
            <p:ph idx="1"/>
          </p:nvPr>
        </p:nvSpPr>
        <p:spPr>
          <a:xfrm>
            <a:off x="1977773" y="1035492"/>
            <a:ext cx="10214227" cy="5822508"/>
          </a:xfrm>
        </p:spPr>
        <p:txBody>
          <a:bodyPr>
            <a:noAutofit/>
          </a:bodyPr>
          <a:lstStyle/>
          <a:p>
            <a:r>
              <a:rPr lang="en-US" sz="3100" dirty="0"/>
              <a:t>Hash functions take text, convert it into binary digits and </a:t>
            </a:r>
            <a:r>
              <a:rPr lang="en-US" sz="3100" dirty="0" smtClean="0"/>
              <a:t>run </a:t>
            </a:r>
            <a:r>
              <a:rPr lang="en-US" sz="3100" dirty="0"/>
              <a:t>mathematical operations on the digital data, and transform it into a fixed length number of binary digits. Hashing is the process of converting a string of characters into a short fixed-length value.  </a:t>
            </a:r>
          </a:p>
          <a:p>
            <a:r>
              <a:rPr lang="en-US" sz="3100" dirty="0"/>
              <a:t> A hash is implemented by using a Secure Hashing Algorithms (SHA) in a computer program, a programming function or a subroutine.</a:t>
            </a:r>
          </a:p>
          <a:p>
            <a:r>
              <a:rPr lang="en-US" sz="3100" dirty="0"/>
              <a:t>Examples of hash functions are SHA-224, SHA-256, SHA-384, SHA-512, SHA-512/224, and SHA-512/256.</a:t>
            </a:r>
          </a:p>
          <a:p>
            <a:r>
              <a:rPr lang="en-US" sz="3100" dirty="0"/>
              <a:t>The number of fixed binary digits output for the hashes range from 160 bits for SHA-224 to 512 bits for the SHA-512.</a:t>
            </a:r>
          </a:p>
        </p:txBody>
      </p:sp>
    </p:spTree>
    <p:extLst>
      <p:ext uri="{BB962C8B-B14F-4D97-AF65-F5344CB8AC3E}">
        <p14:creationId xmlns:p14="http://schemas.microsoft.com/office/powerpoint/2010/main" val="231798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4277" y="274137"/>
            <a:ext cx="4183445" cy="1325563"/>
          </a:xfrm>
        </p:spPr>
        <p:txBody>
          <a:bodyPr/>
          <a:lstStyle/>
          <a:p>
            <a:r>
              <a:rPr lang="en-US" dirty="0"/>
              <a:t>H</a:t>
            </a:r>
            <a:r>
              <a:rPr lang="en-US" cap="none" dirty="0"/>
              <a:t>ash Example</a:t>
            </a:r>
          </a:p>
        </p:txBody>
      </p:sp>
      <p:sp>
        <p:nvSpPr>
          <p:cNvPr id="3" name="Content Placeholder 2"/>
          <p:cNvSpPr>
            <a:spLocks noGrp="1"/>
          </p:cNvSpPr>
          <p:nvPr>
            <p:ph idx="1"/>
          </p:nvPr>
        </p:nvSpPr>
        <p:spPr>
          <a:xfrm>
            <a:off x="1977774" y="1599700"/>
            <a:ext cx="10515600" cy="4351338"/>
          </a:xfrm>
        </p:spPr>
        <p:txBody>
          <a:bodyPr>
            <a:normAutofit/>
          </a:bodyPr>
          <a:lstStyle/>
          <a:p>
            <a:r>
              <a:rPr lang="en-US" dirty="0"/>
              <a:t>A hexadecimal representation of data.</a:t>
            </a:r>
          </a:p>
        </p:txBody>
      </p:sp>
      <p:pic>
        <p:nvPicPr>
          <p:cNvPr id="4" name="Picture 3" descr="C:\Users\Sean\Downloads\How Hashing Works.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7774" y="2339716"/>
            <a:ext cx="8235472" cy="4056521"/>
          </a:xfrm>
          <a:prstGeom prst="rect">
            <a:avLst/>
          </a:prstGeom>
          <a:noFill/>
          <a:ln>
            <a:noFill/>
          </a:ln>
        </p:spPr>
      </p:pic>
    </p:spTree>
    <p:extLst>
      <p:ext uri="{BB962C8B-B14F-4D97-AF65-F5344CB8AC3E}">
        <p14:creationId xmlns:p14="http://schemas.microsoft.com/office/powerpoint/2010/main" val="1534696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SHA 256</a:t>
            </a:r>
          </a:p>
        </p:txBody>
      </p:sp>
      <p:sp>
        <p:nvSpPr>
          <p:cNvPr id="3" name="Content Placeholder 2"/>
          <p:cNvSpPr>
            <a:spLocks noGrp="1"/>
          </p:cNvSpPr>
          <p:nvPr>
            <p:ph type="subTitle" idx="1"/>
          </p:nvPr>
        </p:nvSpPr>
        <p:spPr/>
        <p:txBody>
          <a:bodyPr/>
          <a:lstStyle/>
          <a:p>
            <a:r>
              <a:rPr lang="en-US" sz="4800" dirty="0"/>
              <a:t>Details on</a:t>
            </a:r>
            <a:r>
              <a:rPr lang="en-US" sz="4800" dirty="0">
                <a:solidFill>
                  <a:srgbClr val="FF0000"/>
                </a:solidFill>
              </a:rPr>
              <a:t> </a:t>
            </a:r>
            <a:r>
              <a:rPr lang="en-US" sz="4800" dirty="0"/>
              <a:t>the</a:t>
            </a:r>
            <a:r>
              <a:rPr lang="en-US" sz="4800" dirty="0">
                <a:solidFill>
                  <a:srgbClr val="FF0000"/>
                </a:solidFill>
              </a:rPr>
              <a:t> </a:t>
            </a:r>
            <a:r>
              <a:rPr lang="en-US" sz="4800" dirty="0"/>
              <a:t>SHA256 Hash Algorithm </a:t>
            </a:r>
            <a:r>
              <a:rPr lang="en-US" sz="4800" dirty="0" smtClean="0"/>
              <a:t>Process</a:t>
            </a:r>
            <a:endParaRPr lang="en-US" dirty="0"/>
          </a:p>
        </p:txBody>
      </p:sp>
    </p:spTree>
    <p:extLst>
      <p:ext uri="{BB962C8B-B14F-4D97-AF65-F5344CB8AC3E}">
        <p14:creationId xmlns:p14="http://schemas.microsoft.com/office/powerpoint/2010/main" val="2434251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grinder transpar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17216" y="2347628"/>
            <a:ext cx="2733675" cy="3238501"/>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1513769" y="5689583"/>
            <a:ext cx="1195058" cy="8765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 256</a:t>
            </a:r>
          </a:p>
          <a:p>
            <a:pPr algn="ctr"/>
            <a:r>
              <a:rPr lang="en-US" dirty="0"/>
              <a:t>Hash algorithm</a:t>
            </a:r>
          </a:p>
        </p:txBody>
      </p:sp>
      <p:sp>
        <p:nvSpPr>
          <p:cNvPr id="5" name="Rectangle 4"/>
          <p:cNvSpPr/>
          <p:nvPr/>
        </p:nvSpPr>
        <p:spPr>
          <a:xfrm>
            <a:off x="3341716" y="2057019"/>
            <a:ext cx="3309523" cy="461665"/>
          </a:xfrm>
          <a:prstGeom prst="rect">
            <a:avLst/>
          </a:prstGeom>
        </p:spPr>
        <p:txBody>
          <a:bodyPr wrap="square">
            <a:spAutoFit/>
          </a:bodyPr>
          <a:lstStyle/>
          <a:p>
            <a:r>
              <a:rPr lang="en-US" sz="2400" dirty="0"/>
              <a:t>1. </a:t>
            </a:r>
            <a:r>
              <a:rPr lang="en-US" sz="2200" dirty="0">
                <a:solidFill>
                  <a:srgbClr val="FF0000"/>
                </a:solidFill>
              </a:rPr>
              <a:t>Buffalo is always warm</a:t>
            </a:r>
          </a:p>
        </p:txBody>
      </p:sp>
      <p:sp>
        <p:nvSpPr>
          <p:cNvPr id="4" name="Rectangle 3"/>
          <p:cNvSpPr/>
          <p:nvPr/>
        </p:nvSpPr>
        <p:spPr>
          <a:xfrm>
            <a:off x="3341716" y="6050303"/>
            <a:ext cx="8850284" cy="784830"/>
          </a:xfrm>
          <a:prstGeom prst="rect">
            <a:avLst/>
          </a:prstGeom>
        </p:spPr>
        <p:txBody>
          <a:bodyPr wrap="square">
            <a:spAutoFit/>
          </a:bodyPr>
          <a:lstStyle/>
          <a:p>
            <a:r>
              <a:rPr lang="en-US" sz="2400" dirty="0"/>
              <a:t>4</a:t>
            </a:r>
            <a:r>
              <a:rPr lang="en-US" sz="2100" dirty="0"/>
              <a:t>. </a:t>
            </a:r>
            <a:r>
              <a:rPr lang="en-US" sz="2100" dirty="0">
                <a:solidFill>
                  <a:srgbClr val="00B050"/>
                </a:solidFill>
              </a:rPr>
              <a:t>45a2254a1a738db3b789c2b6d57e871e75ed8d6c3ee76b5022875a419b1a8ab5</a:t>
            </a:r>
          </a:p>
        </p:txBody>
      </p:sp>
      <p:sp>
        <p:nvSpPr>
          <p:cNvPr id="6" name="TextBox 5"/>
          <p:cNvSpPr txBox="1"/>
          <p:nvPr/>
        </p:nvSpPr>
        <p:spPr>
          <a:xfrm>
            <a:off x="2594113" y="82445"/>
            <a:ext cx="8583176" cy="1815882"/>
          </a:xfrm>
          <a:prstGeom prst="rect">
            <a:avLst/>
          </a:prstGeom>
          <a:noFill/>
        </p:spPr>
        <p:txBody>
          <a:bodyPr wrap="square" rtlCol="0">
            <a:spAutoFit/>
          </a:bodyPr>
          <a:lstStyle/>
          <a:p>
            <a:pPr marL="342900" indent="-342900">
              <a:buAutoNum type="arabicPeriod"/>
            </a:pPr>
            <a:r>
              <a:rPr lang="en-US" sz="2800" dirty="0">
                <a:solidFill>
                  <a:srgbClr val="FF0000"/>
                </a:solidFill>
              </a:rPr>
              <a:t>Text is input into the SHA256 algorithm </a:t>
            </a:r>
          </a:p>
          <a:p>
            <a:pPr marL="342900" indent="-342900">
              <a:buAutoNum type="arabicPeriod"/>
            </a:pPr>
            <a:r>
              <a:rPr lang="en-US" sz="2800" dirty="0">
                <a:solidFill>
                  <a:schemeClr val="accent1">
                    <a:lumMod val="75000"/>
                  </a:schemeClr>
                </a:solidFill>
              </a:rPr>
              <a:t>Converts text into binary</a:t>
            </a:r>
          </a:p>
          <a:p>
            <a:pPr marL="342900" indent="-342900">
              <a:buAutoNum type="arabicPeriod"/>
            </a:pPr>
            <a:r>
              <a:rPr lang="en-US" sz="2800" dirty="0">
                <a:solidFill>
                  <a:srgbClr val="7030A0"/>
                </a:solidFill>
              </a:rPr>
              <a:t>Does a number of transformations on the original text</a:t>
            </a:r>
          </a:p>
          <a:p>
            <a:pPr marL="342900" indent="-342900">
              <a:buAutoNum type="arabicPeriod"/>
            </a:pPr>
            <a:r>
              <a:rPr lang="en-US" sz="2800" dirty="0">
                <a:solidFill>
                  <a:srgbClr val="00B050"/>
                </a:solidFill>
              </a:rPr>
              <a:t>Outputs a 256 bit number in hexadecimal format</a:t>
            </a:r>
          </a:p>
        </p:txBody>
      </p:sp>
      <p:sp>
        <p:nvSpPr>
          <p:cNvPr id="7" name="Rectangle 6"/>
          <p:cNvSpPr/>
          <p:nvPr/>
        </p:nvSpPr>
        <p:spPr>
          <a:xfrm>
            <a:off x="3341716" y="3972811"/>
            <a:ext cx="8516363" cy="2077492"/>
          </a:xfrm>
          <a:prstGeom prst="rect">
            <a:avLst/>
          </a:prstGeom>
        </p:spPr>
        <p:txBody>
          <a:bodyPr wrap="square">
            <a:spAutoFit/>
          </a:bodyPr>
          <a:lstStyle/>
          <a:p>
            <a:r>
              <a:rPr lang="en-US" sz="2400" dirty="0"/>
              <a:t>3. </a:t>
            </a:r>
            <a:r>
              <a:rPr lang="en-US" sz="2100" dirty="0">
                <a:solidFill>
                  <a:srgbClr val="7030A0"/>
                </a:solidFill>
              </a:rPr>
              <a:t>00010110100010001001010100101000011010011100111000110000000000000000000000000000000000000000000000000000000000000000000000000000000000000000000000000000000000000000000000000000000000000000000000000000000000000000000000000000000000000000000000000000000000</a:t>
            </a:r>
          </a:p>
        </p:txBody>
      </p:sp>
      <p:sp>
        <p:nvSpPr>
          <p:cNvPr id="8" name="Rectangle 7"/>
          <p:cNvSpPr/>
          <p:nvPr/>
        </p:nvSpPr>
        <p:spPr>
          <a:xfrm>
            <a:off x="3341716" y="2557363"/>
            <a:ext cx="7211739" cy="1431161"/>
          </a:xfrm>
          <a:prstGeom prst="rect">
            <a:avLst/>
          </a:prstGeom>
        </p:spPr>
        <p:txBody>
          <a:bodyPr wrap="square">
            <a:spAutoFit/>
          </a:bodyPr>
          <a:lstStyle/>
          <a:p>
            <a:r>
              <a:rPr lang="en-US" sz="2400" dirty="0"/>
              <a:t>2</a:t>
            </a:r>
            <a:r>
              <a:rPr lang="en-US" sz="2200" dirty="0"/>
              <a:t>. </a:t>
            </a:r>
            <a:r>
              <a:rPr lang="en-US" sz="2100" dirty="0">
                <a:solidFill>
                  <a:schemeClr val="accent1">
                    <a:lumMod val="75000"/>
                  </a:schemeClr>
                </a:solidFill>
              </a:rPr>
              <a:t>01000010 01110101 01100110 01100110 01100001 01101100 01101111 00100000 01101001 01110011 00100000 01100001 01101100 01110111 01100001 01111001 01110011 00100000 01110111 01100001 01110010 01101101 00001010 </a:t>
            </a:r>
          </a:p>
        </p:txBody>
      </p:sp>
    </p:spTree>
    <p:extLst>
      <p:ext uri="{BB962C8B-B14F-4D97-AF65-F5344CB8AC3E}">
        <p14:creationId xmlns:p14="http://schemas.microsoft.com/office/powerpoint/2010/main" val="1262570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60112" y="2401060"/>
            <a:ext cx="2733675" cy="3238501"/>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1512393" y="5725081"/>
            <a:ext cx="1195058" cy="8765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 256</a:t>
            </a:r>
          </a:p>
          <a:p>
            <a:pPr algn="ctr"/>
            <a:r>
              <a:rPr lang="en-US" dirty="0"/>
              <a:t>Hash algorithm</a:t>
            </a:r>
          </a:p>
        </p:txBody>
      </p:sp>
      <p:sp>
        <p:nvSpPr>
          <p:cNvPr id="5" name="Rectangle 4"/>
          <p:cNvSpPr/>
          <p:nvPr/>
        </p:nvSpPr>
        <p:spPr>
          <a:xfrm>
            <a:off x="3351809" y="1826056"/>
            <a:ext cx="8707188" cy="4016484"/>
          </a:xfrm>
          <a:prstGeom prst="rect">
            <a:avLst/>
          </a:prstGeom>
        </p:spPr>
        <p:txBody>
          <a:bodyPr wrap="square">
            <a:spAutoFit/>
          </a:bodyPr>
          <a:lstStyle/>
          <a:p>
            <a:r>
              <a:rPr lang="en-US" sz="1500" b="1" dirty="0"/>
              <a:t>Four score and seven years ago our fathers brought forth on this continent, a new nation, conceived in Liberty, and dedicated to the proposition that all men are created equal. </a:t>
            </a:r>
            <a:endParaRPr lang="en-US" sz="1500" dirty="0"/>
          </a:p>
          <a:p>
            <a:r>
              <a:rPr lang="en-US" sz="1500" b="1" dirty="0"/>
              <a:t>Now we are engaged in a great civil war, testing whether that nation, or any nation so conceived and so dedicated, can long endure. We are met on a great battle-field of that war. We have come to dedicate a portion of that field, as a final resting place for those who here gave their lives that that nation might live. It is altogether fitting and proper that we should do this. </a:t>
            </a:r>
            <a:endParaRPr lang="en-US" sz="1500" dirty="0"/>
          </a:p>
          <a:p>
            <a:r>
              <a:rPr lang="en-US" sz="1500" b="1" dirty="0"/>
              <a:t>But, in a larger sense, we can not dedicate -- we can not consecrate -- we can not hallow -- this ground. 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 -- that we here highly resolve that these dead shall not have died in vain -- that this nation, under God, shall have a new birth of freedom -- and that government of the people, by the people, for the people, shall not perish from the earth.</a:t>
            </a:r>
            <a:endParaRPr lang="en-US" sz="1500" dirty="0"/>
          </a:p>
          <a:p>
            <a:r>
              <a:rPr lang="en-US" sz="1500" b="1" dirty="0"/>
              <a:t>Abraham Lincoln</a:t>
            </a:r>
            <a:br>
              <a:rPr lang="en-US" sz="1500" b="1" dirty="0"/>
            </a:br>
            <a:r>
              <a:rPr lang="en-US" sz="1500" b="1" dirty="0"/>
              <a:t>November 19, 1863</a:t>
            </a:r>
            <a:endParaRPr lang="en-US" sz="1500" dirty="0"/>
          </a:p>
        </p:txBody>
      </p:sp>
      <p:sp>
        <p:nvSpPr>
          <p:cNvPr id="4" name="Rectangle 3"/>
          <p:cNvSpPr/>
          <p:nvPr/>
        </p:nvSpPr>
        <p:spPr>
          <a:xfrm>
            <a:off x="3351809" y="5963287"/>
            <a:ext cx="8707188" cy="415498"/>
          </a:xfrm>
          <a:prstGeom prst="rect">
            <a:avLst/>
          </a:prstGeom>
        </p:spPr>
        <p:txBody>
          <a:bodyPr wrap="square">
            <a:spAutoFit/>
          </a:bodyPr>
          <a:lstStyle/>
          <a:p>
            <a:r>
              <a:rPr lang="en-US" sz="2100" dirty="0">
                <a:solidFill>
                  <a:srgbClr val="00B050"/>
                </a:solidFill>
              </a:rPr>
              <a:t>4f23fe7c74321509282780d70627bb9b537411855beb823ee52a0cfd7a1c76d9</a:t>
            </a:r>
          </a:p>
        </p:txBody>
      </p:sp>
      <p:sp>
        <p:nvSpPr>
          <p:cNvPr id="6" name="TextBox 5"/>
          <p:cNvSpPr txBox="1"/>
          <p:nvPr/>
        </p:nvSpPr>
        <p:spPr>
          <a:xfrm>
            <a:off x="2386993" y="256396"/>
            <a:ext cx="9982601" cy="1569660"/>
          </a:xfrm>
          <a:prstGeom prst="rect">
            <a:avLst/>
          </a:prstGeom>
          <a:noFill/>
        </p:spPr>
        <p:txBody>
          <a:bodyPr wrap="square" rtlCol="0">
            <a:spAutoFit/>
          </a:bodyPr>
          <a:lstStyle/>
          <a:p>
            <a:r>
              <a:rPr lang="en-US" sz="3200" dirty="0">
                <a:solidFill>
                  <a:srgbClr val="FF0000"/>
                </a:solidFill>
              </a:rPr>
              <a:t>NOTE: </a:t>
            </a:r>
            <a:r>
              <a:rPr lang="en-US" sz="3200" dirty="0"/>
              <a:t>It does not matter how large the text is; the hash function only outputs a 256 bit string in hexadecimal format. </a:t>
            </a:r>
            <a:endParaRPr lang="en-US" sz="3200" dirty="0">
              <a:solidFill>
                <a:srgbClr val="00B050"/>
              </a:solidFill>
            </a:endParaRPr>
          </a:p>
        </p:txBody>
      </p:sp>
    </p:spTree>
    <p:extLst>
      <p:ext uri="{BB962C8B-B14F-4D97-AF65-F5344CB8AC3E}">
        <p14:creationId xmlns:p14="http://schemas.microsoft.com/office/powerpoint/2010/main" val="142770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path" presetSubtype="0" accel="50000" decel="50000" fill="hold" grpId="0" nodeType="clickEffect">
                                  <p:stCondLst>
                                    <p:cond delay="0"/>
                                  </p:stCondLst>
                                  <p:childTnLst>
                                    <p:animMotion origin="layout" path="M 0 0 L -0.04 0.067 C -0.049 0.081 -0.054 0.102 -0.054 0.124 C -0.054 0.149 -0.049 0.169 -0.04 0.183 L 0 0.25 E" pathEditMode="relative" ptsTypes="">
                                      <p:cBhvr>
                                        <p:cTn id="6" dur="2000" fill="hold"/>
                                        <p:tgtEl>
                                          <p:spTgt spid="5"/>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34372" y="217430"/>
            <a:ext cx="7615989" cy="1325563"/>
          </a:xfrm>
        </p:spPr>
        <p:txBody>
          <a:bodyPr>
            <a:normAutofit/>
          </a:bodyPr>
          <a:lstStyle/>
          <a:p>
            <a:r>
              <a:rPr lang="en-US" dirty="0"/>
              <a:t>More on Hashes</a:t>
            </a:r>
          </a:p>
        </p:txBody>
      </p:sp>
      <p:pic>
        <p:nvPicPr>
          <p:cNvPr id="4" name="Content Placeholder 3" descr="C:\Users\Sean\Downloads\Hash Function.pn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49734" y="1365978"/>
            <a:ext cx="11692532" cy="5274591"/>
          </a:xfrm>
          <a:prstGeom prst="rect">
            <a:avLst/>
          </a:prstGeom>
          <a:noFill/>
          <a:ln>
            <a:noFill/>
          </a:ln>
        </p:spPr>
      </p:pic>
    </p:spTree>
    <p:extLst>
      <p:ext uri="{BB962C8B-B14F-4D97-AF65-F5344CB8AC3E}">
        <p14:creationId xmlns:p14="http://schemas.microsoft.com/office/powerpoint/2010/main" val="8099560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91740" y="2613025"/>
            <a:ext cx="6431280" cy="1325563"/>
          </a:xfrm>
        </p:spPr>
        <p:txBody>
          <a:bodyPr>
            <a:normAutofit/>
          </a:bodyPr>
          <a:lstStyle/>
          <a:p>
            <a:r>
              <a:rPr lang="en-US" dirty="0"/>
              <a:t>Technical Details on Hashing</a:t>
            </a:r>
          </a:p>
        </p:txBody>
      </p:sp>
    </p:spTree>
    <p:extLst>
      <p:ext uri="{BB962C8B-B14F-4D97-AF65-F5344CB8AC3E}">
        <p14:creationId xmlns:p14="http://schemas.microsoft.com/office/powerpoint/2010/main" val="340230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9710" y="-162685"/>
            <a:ext cx="10299848" cy="1325563"/>
          </a:xfrm>
        </p:spPr>
        <p:txBody>
          <a:bodyPr>
            <a:normAutofit/>
          </a:bodyPr>
          <a:lstStyle/>
          <a:p>
            <a:r>
              <a:rPr lang="en-US" dirty="0"/>
              <a:t>Technical Details of Hashing Algorithm</a:t>
            </a:r>
          </a:p>
        </p:txBody>
      </p:sp>
      <p:pic>
        <p:nvPicPr>
          <p:cNvPr id="5" name="Picture 4" descr="C:\Users\leapf\Downloads\SHA Algorithm.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442" y="1162878"/>
            <a:ext cx="11767116" cy="5536502"/>
          </a:xfrm>
          <a:prstGeom prst="rect">
            <a:avLst/>
          </a:prstGeom>
          <a:noFill/>
          <a:ln>
            <a:noFill/>
          </a:ln>
        </p:spPr>
      </p:pic>
    </p:spTree>
    <p:extLst>
      <p:ext uri="{BB962C8B-B14F-4D97-AF65-F5344CB8AC3E}">
        <p14:creationId xmlns:p14="http://schemas.microsoft.com/office/powerpoint/2010/main" val="1893527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97210" y="637597"/>
            <a:ext cx="9919683" cy="1325563"/>
          </a:xfrm>
        </p:spPr>
        <p:txBody>
          <a:bodyPr>
            <a:normAutofit fontScale="90000"/>
          </a:bodyPr>
          <a:lstStyle/>
          <a:p>
            <a:r>
              <a:rPr lang="en-US" dirty="0"/>
              <a:t/>
            </a:r>
            <a:br>
              <a:rPr lang="en-US" dirty="0"/>
            </a:br>
            <a:r>
              <a:rPr lang="en-US" sz="5300" dirty="0"/>
              <a:t>Major areas of concern for </a:t>
            </a:r>
            <a:r>
              <a:rPr lang="en-US" sz="5300" dirty="0" smtClean="0"/>
              <a:t>the</a:t>
            </a:r>
            <a:br>
              <a:rPr lang="en-US" sz="5300" dirty="0" smtClean="0"/>
            </a:br>
            <a:r>
              <a:rPr lang="en-US" sz="5300" dirty="0" smtClean="0"/>
              <a:t>family </a:t>
            </a:r>
            <a:r>
              <a:rPr lang="en-US" sz="5300" dirty="0"/>
              <a:t>of secure hash </a:t>
            </a:r>
            <a:r>
              <a:rPr lang="en-US" sz="5300" dirty="0" smtClean="0"/>
              <a:t>algorithms</a:t>
            </a:r>
            <a:endParaRPr lang="en-US" sz="5300" strike="sngStrike" dirty="0"/>
          </a:p>
        </p:txBody>
      </p:sp>
      <p:sp>
        <p:nvSpPr>
          <p:cNvPr id="5" name="Content Placeholder 4"/>
          <p:cNvSpPr>
            <a:spLocks noGrp="1"/>
          </p:cNvSpPr>
          <p:nvPr>
            <p:ph idx="1"/>
          </p:nvPr>
        </p:nvSpPr>
        <p:spPr>
          <a:xfrm>
            <a:off x="1081253" y="2989741"/>
            <a:ext cx="10515600" cy="4351338"/>
          </a:xfrm>
        </p:spPr>
        <p:txBody>
          <a:bodyPr/>
          <a:lstStyle/>
          <a:p>
            <a:r>
              <a:rPr lang="en-US" dirty="0"/>
              <a:t>Ensuring that data on servers has not been changed</a:t>
            </a:r>
          </a:p>
          <a:p>
            <a:r>
              <a:rPr lang="en-US" dirty="0"/>
              <a:t>Password protection</a:t>
            </a:r>
          </a:p>
          <a:p>
            <a:r>
              <a:rPr lang="en-US" dirty="0"/>
              <a:t>Digital signatures and fingerprinting</a:t>
            </a:r>
          </a:p>
          <a:p>
            <a:r>
              <a:rPr lang="en-US" dirty="0"/>
              <a:t>Proof of work in digital currency mining for blockchain</a:t>
            </a:r>
          </a:p>
        </p:txBody>
      </p:sp>
    </p:spTree>
    <p:extLst>
      <p:ext uri="{BB962C8B-B14F-4D97-AF65-F5344CB8AC3E}">
        <p14:creationId xmlns:p14="http://schemas.microsoft.com/office/powerpoint/2010/main" val="1549880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4819" y="274137"/>
            <a:ext cx="7615989" cy="1325563"/>
          </a:xfrm>
        </p:spPr>
        <p:txBody>
          <a:bodyPr/>
          <a:lstStyle/>
          <a:p>
            <a:r>
              <a:rPr lang="en-US" dirty="0"/>
              <a:t>Hashing Applications</a:t>
            </a:r>
          </a:p>
        </p:txBody>
      </p:sp>
      <p:sp>
        <p:nvSpPr>
          <p:cNvPr id="3" name="Content Placeholder 2"/>
          <p:cNvSpPr>
            <a:spLocks noGrp="1"/>
          </p:cNvSpPr>
          <p:nvPr>
            <p:ph idx="1"/>
          </p:nvPr>
        </p:nvSpPr>
        <p:spPr>
          <a:xfrm>
            <a:off x="1828800" y="1959429"/>
            <a:ext cx="9819812" cy="4624434"/>
          </a:xfrm>
        </p:spPr>
        <p:txBody>
          <a:bodyPr>
            <a:normAutofit lnSpcReduction="10000"/>
          </a:bodyPr>
          <a:lstStyle/>
          <a:p>
            <a:r>
              <a:rPr lang="en-US" dirty="0"/>
              <a:t>Secure hash algorithms are used to verify that data has not been altered,</a:t>
            </a:r>
            <a:r>
              <a:rPr lang="en-US" dirty="0">
                <a:solidFill>
                  <a:srgbClr val="FF0000"/>
                </a:solidFill>
              </a:rPr>
              <a:t> </a:t>
            </a:r>
            <a:r>
              <a:rPr lang="en-US" dirty="0"/>
              <a:t>such as in:</a:t>
            </a:r>
          </a:p>
          <a:p>
            <a:pPr lvl="1"/>
            <a:r>
              <a:rPr lang="en-US" sz="3100" dirty="0">
                <a:hlinkClick r:id="rId3"/>
              </a:rPr>
              <a:t>Man-in-the-middle</a:t>
            </a:r>
            <a:r>
              <a:rPr lang="en-US" sz="3100" dirty="0"/>
              <a:t> threats and </a:t>
            </a:r>
            <a:r>
              <a:rPr lang="en-US" sz="3100" dirty="0">
                <a:hlinkClick r:id="rId4"/>
              </a:rPr>
              <a:t>attacks</a:t>
            </a:r>
            <a:r>
              <a:rPr lang="en-US" sz="3100" dirty="0"/>
              <a:t> where an attacker sits between two parties and monitors or alters communication.  </a:t>
            </a:r>
          </a:p>
          <a:p>
            <a:pPr lvl="1"/>
            <a:r>
              <a:rPr lang="en-US" sz="3100" dirty="0">
                <a:hlinkClick r:id="rId5"/>
              </a:rPr>
              <a:t>Password protection</a:t>
            </a:r>
            <a:endParaRPr lang="en-US" sz="3100" dirty="0"/>
          </a:p>
          <a:p>
            <a:pPr lvl="1"/>
            <a:r>
              <a:rPr lang="en-US" sz="3100" dirty="0">
                <a:hlinkClick r:id="rId6"/>
              </a:rPr>
              <a:t>Digital signatures</a:t>
            </a:r>
            <a:r>
              <a:rPr lang="en-US" sz="3100" dirty="0"/>
              <a:t> involving a process that ensures that message contents have not been changed during transport.</a:t>
            </a:r>
          </a:p>
          <a:p>
            <a:pPr lvl="1"/>
            <a:r>
              <a:rPr lang="en-US" sz="3100" dirty="0">
                <a:hlinkClick r:id="rId7"/>
              </a:rPr>
              <a:t>Blockchain ledgers</a:t>
            </a:r>
            <a:r>
              <a:rPr lang="en-US" sz="3100" dirty="0"/>
              <a:t> and cryptocurrency mining.</a:t>
            </a:r>
          </a:p>
        </p:txBody>
      </p:sp>
    </p:spTree>
    <p:extLst>
      <p:ext uri="{BB962C8B-B14F-4D97-AF65-F5344CB8AC3E}">
        <p14:creationId xmlns:p14="http://schemas.microsoft.com/office/powerpoint/2010/main" val="1198491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23244" y="3709548"/>
            <a:ext cx="2272420" cy="1385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Can we meet at Grand Central Station at 1pm?</a:t>
            </a:r>
          </a:p>
        </p:txBody>
      </p:sp>
      <p:sp>
        <p:nvSpPr>
          <p:cNvPr id="8" name="TextBox 7"/>
          <p:cNvSpPr txBox="1"/>
          <p:nvPr/>
        </p:nvSpPr>
        <p:spPr>
          <a:xfrm>
            <a:off x="-55779" y="2914061"/>
            <a:ext cx="2662694" cy="646331"/>
          </a:xfrm>
          <a:prstGeom prst="rect">
            <a:avLst/>
          </a:prstGeom>
          <a:noFill/>
        </p:spPr>
        <p:txBody>
          <a:bodyPr wrap="square" rtlCol="0">
            <a:spAutoFit/>
          </a:bodyPr>
          <a:lstStyle/>
          <a:p>
            <a:pPr algn="ctr"/>
            <a:r>
              <a:rPr lang="en-US" dirty="0"/>
              <a:t>Original text prepared by secret agent is hashed</a:t>
            </a:r>
          </a:p>
        </p:txBody>
      </p:sp>
      <p:sp>
        <p:nvSpPr>
          <p:cNvPr id="10" name="Rounded Rectangle 9"/>
          <p:cNvSpPr/>
          <p:nvPr/>
        </p:nvSpPr>
        <p:spPr>
          <a:xfrm>
            <a:off x="661925" y="5863130"/>
            <a:ext cx="1195058" cy="8765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 256</a:t>
            </a:r>
          </a:p>
          <a:p>
            <a:pPr algn="ctr"/>
            <a:r>
              <a:rPr lang="en-US" dirty="0"/>
              <a:t>Hash algorithm</a:t>
            </a:r>
          </a:p>
        </p:txBody>
      </p:sp>
      <p:sp>
        <p:nvSpPr>
          <p:cNvPr id="12" name="TextBox 11"/>
          <p:cNvSpPr txBox="1"/>
          <p:nvPr/>
        </p:nvSpPr>
        <p:spPr>
          <a:xfrm>
            <a:off x="5654144" y="3077973"/>
            <a:ext cx="5596846" cy="369332"/>
          </a:xfrm>
          <a:prstGeom prst="rect">
            <a:avLst/>
          </a:prstGeom>
          <a:noFill/>
        </p:spPr>
        <p:txBody>
          <a:bodyPr wrap="square" rtlCol="0">
            <a:spAutoFit/>
          </a:bodyPr>
          <a:lstStyle/>
          <a:p>
            <a:pPr algn="ctr"/>
            <a:r>
              <a:rPr lang="en-US" dirty="0"/>
              <a:t>Receiving  secret agent compares the two hashed values</a:t>
            </a:r>
          </a:p>
        </p:txBody>
      </p:sp>
      <p:sp>
        <p:nvSpPr>
          <p:cNvPr id="13" name="TextBox 12"/>
          <p:cNvSpPr txBox="1"/>
          <p:nvPr/>
        </p:nvSpPr>
        <p:spPr>
          <a:xfrm>
            <a:off x="3132743" y="2910909"/>
            <a:ext cx="2253342" cy="646331"/>
          </a:xfrm>
          <a:prstGeom prst="rect">
            <a:avLst/>
          </a:prstGeom>
          <a:noFill/>
        </p:spPr>
        <p:txBody>
          <a:bodyPr wrap="square" rtlCol="0">
            <a:spAutoFit/>
          </a:bodyPr>
          <a:lstStyle/>
          <a:p>
            <a:pPr algn="ctr"/>
            <a:r>
              <a:rPr lang="en-US" dirty="0"/>
              <a:t>Man-in-the Middle attacker alters text</a:t>
            </a:r>
          </a:p>
        </p:txBody>
      </p:sp>
      <p:sp>
        <p:nvSpPr>
          <p:cNvPr id="14" name="Rectangle 13"/>
          <p:cNvSpPr/>
          <p:nvPr/>
        </p:nvSpPr>
        <p:spPr>
          <a:xfrm>
            <a:off x="3113665" y="3709548"/>
            <a:ext cx="2272420" cy="1358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Can we meet at Pier 11  at 1am?</a:t>
            </a:r>
          </a:p>
        </p:txBody>
      </p:sp>
      <p:sp>
        <p:nvSpPr>
          <p:cNvPr id="15" name="Rectangle 14"/>
          <p:cNvSpPr/>
          <p:nvPr/>
        </p:nvSpPr>
        <p:spPr>
          <a:xfrm>
            <a:off x="3210531" y="5924418"/>
            <a:ext cx="2272420" cy="75394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Hash of text sent by different route</a:t>
            </a:r>
          </a:p>
          <a:p>
            <a:pPr algn="ctr"/>
            <a:r>
              <a:rPr lang="en-US" dirty="0"/>
              <a:t>4ccab6eec0e973 …</a:t>
            </a:r>
          </a:p>
        </p:txBody>
      </p:sp>
      <p:sp>
        <p:nvSpPr>
          <p:cNvPr id="16" name="Rounded Rectangle 15"/>
          <p:cNvSpPr/>
          <p:nvPr/>
        </p:nvSpPr>
        <p:spPr>
          <a:xfrm>
            <a:off x="5815613" y="3949106"/>
            <a:ext cx="1195058" cy="89828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 256</a:t>
            </a:r>
          </a:p>
          <a:p>
            <a:pPr algn="ctr"/>
            <a:r>
              <a:rPr lang="en-US" dirty="0"/>
              <a:t>Hash algorithm</a:t>
            </a:r>
          </a:p>
        </p:txBody>
      </p:sp>
      <p:sp>
        <p:nvSpPr>
          <p:cNvPr id="18" name="Rectangle 17"/>
          <p:cNvSpPr/>
          <p:nvPr/>
        </p:nvSpPr>
        <p:spPr>
          <a:xfrm>
            <a:off x="7440199" y="4011734"/>
            <a:ext cx="2272420" cy="75394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Hash of text sent by attacker</a:t>
            </a:r>
          </a:p>
          <a:p>
            <a:pPr algn="ctr"/>
            <a:r>
              <a:rPr lang="en-US" dirty="0"/>
              <a:t>83ac24b400caeb …</a:t>
            </a:r>
          </a:p>
        </p:txBody>
      </p:sp>
      <p:sp>
        <p:nvSpPr>
          <p:cNvPr id="19" name="Oval 18"/>
          <p:cNvSpPr/>
          <p:nvPr/>
        </p:nvSpPr>
        <p:spPr>
          <a:xfrm>
            <a:off x="10256472" y="3611276"/>
            <a:ext cx="1850571" cy="15548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Check to see if hashes are the same</a:t>
            </a:r>
          </a:p>
        </p:txBody>
      </p:sp>
      <p:pic>
        <p:nvPicPr>
          <p:cNvPr id="20" name="Picture 19" descr="C'est quoi, une « cinquième colon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84" y="1642046"/>
            <a:ext cx="2326280" cy="1090028"/>
          </a:xfrm>
          <a:prstGeom prst="rect">
            <a:avLst/>
          </a:prstGeom>
        </p:spPr>
      </p:pic>
      <p:pic>
        <p:nvPicPr>
          <p:cNvPr id="21" name="Picture 20" descr="Adobe Spies on eBook Readers, including Library User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052" y="1642046"/>
            <a:ext cx="1177646" cy="1177646"/>
          </a:xfrm>
          <a:prstGeom prst="rect">
            <a:avLst/>
          </a:prstGeom>
        </p:spPr>
      </p:pic>
      <p:cxnSp>
        <p:nvCxnSpPr>
          <p:cNvPr id="23" name="Straight Arrow Connector 22"/>
          <p:cNvCxnSpPr>
            <a:stCxn id="15" idx="3"/>
            <a:endCxn id="19" idx="3"/>
          </p:cNvCxnSpPr>
          <p:nvPr/>
        </p:nvCxnSpPr>
        <p:spPr>
          <a:xfrm flipV="1">
            <a:off x="5482951" y="4938435"/>
            <a:ext cx="5044531" cy="1362957"/>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8" idx="3"/>
            <a:endCxn id="19" idx="2"/>
          </p:cNvCxnSpPr>
          <p:nvPr/>
        </p:nvCxnSpPr>
        <p:spPr>
          <a:xfrm>
            <a:off x="9712619" y="4388708"/>
            <a:ext cx="543853"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descr="Free vector graphic: Detective, Torch, Searching, Man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2501" y="1494623"/>
            <a:ext cx="1664960" cy="1596234"/>
          </a:xfrm>
          <a:prstGeom prst="rect">
            <a:avLst/>
          </a:prstGeom>
        </p:spPr>
      </p:pic>
      <p:cxnSp>
        <p:nvCxnSpPr>
          <p:cNvPr id="40" name="Straight Arrow Connector 39"/>
          <p:cNvCxnSpPr>
            <a:stCxn id="7" idx="2"/>
            <a:endCxn id="10" idx="0"/>
          </p:cNvCxnSpPr>
          <p:nvPr/>
        </p:nvCxnSpPr>
        <p:spPr>
          <a:xfrm>
            <a:off x="1259454" y="5094943"/>
            <a:ext cx="0" cy="7681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0" idx="3"/>
            <a:endCxn id="15" idx="1"/>
          </p:cNvCxnSpPr>
          <p:nvPr/>
        </p:nvCxnSpPr>
        <p:spPr>
          <a:xfrm>
            <a:off x="1856983" y="6301392"/>
            <a:ext cx="1353548" cy="0"/>
          </a:xfrm>
          <a:prstGeom prst="straightConnector1">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14" idx="1"/>
          </p:cNvCxnSpPr>
          <p:nvPr/>
        </p:nvCxnSpPr>
        <p:spPr>
          <a:xfrm flipV="1">
            <a:off x="2395664" y="4388710"/>
            <a:ext cx="718001" cy="190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14" idx="3"/>
            <a:endCxn id="16" idx="1"/>
          </p:cNvCxnSpPr>
          <p:nvPr/>
        </p:nvCxnSpPr>
        <p:spPr>
          <a:xfrm>
            <a:off x="5386085" y="4388710"/>
            <a:ext cx="429528" cy="953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16" idx="3"/>
            <a:endCxn id="18" idx="1"/>
          </p:cNvCxnSpPr>
          <p:nvPr/>
        </p:nvCxnSpPr>
        <p:spPr>
          <a:xfrm flipV="1">
            <a:off x="7010671" y="4388708"/>
            <a:ext cx="429528" cy="954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583631" y="394449"/>
            <a:ext cx="9667359" cy="646331"/>
          </a:xfrm>
          <a:prstGeom prst="rect">
            <a:avLst/>
          </a:prstGeom>
          <a:noFill/>
        </p:spPr>
        <p:txBody>
          <a:bodyPr wrap="square" rtlCol="0">
            <a:spAutoFit/>
          </a:bodyPr>
          <a:lstStyle/>
          <a:p>
            <a:r>
              <a:rPr lang="en-US" sz="3600" dirty="0"/>
              <a:t>Preventing Man-in-the-Middle Attack with Hashes</a:t>
            </a:r>
          </a:p>
        </p:txBody>
      </p:sp>
    </p:spTree>
    <p:extLst>
      <p:ext uri="{BB962C8B-B14F-4D97-AF65-F5344CB8AC3E}">
        <p14:creationId xmlns:p14="http://schemas.microsoft.com/office/powerpoint/2010/main" val="2874755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84305" y="586327"/>
            <a:ext cx="9500994" cy="1325563"/>
          </a:xfrm>
        </p:spPr>
        <p:txBody>
          <a:bodyPr>
            <a:normAutofit/>
          </a:bodyPr>
          <a:lstStyle/>
          <a:p>
            <a:r>
              <a:rPr lang="en-US" dirty="0"/>
              <a:t>Secure Hashing Applications cont.</a:t>
            </a:r>
          </a:p>
        </p:txBody>
      </p:sp>
      <p:sp>
        <p:nvSpPr>
          <p:cNvPr id="5" name="Content Placeholder 4"/>
          <p:cNvSpPr>
            <a:spLocks noGrp="1"/>
          </p:cNvSpPr>
          <p:nvPr>
            <p:ph idx="1"/>
          </p:nvPr>
        </p:nvSpPr>
        <p:spPr>
          <a:xfrm>
            <a:off x="1866122" y="2232525"/>
            <a:ext cx="9696226" cy="4351338"/>
          </a:xfrm>
        </p:spPr>
        <p:txBody>
          <a:bodyPr>
            <a:normAutofit/>
          </a:bodyPr>
          <a:lstStyle/>
          <a:p>
            <a:r>
              <a:rPr lang="en-US" dirty="0"/>
              <a:t>There are numerous malicious hashing applications, including password </a:t>
            </a:r>
            <a:r>
              <a:rPr lang="en-US" dirty="0" smtClean="0"/>
              <a:t>crackers</a:t>
            </a:r>
            <a:endParaRPr lang="en-US" dirty="0">
              <a:solidFill>
                <a:srgbClr val="FF0000"/>
              </a:solidFill>
            </a:endParaRPr>
          </a:p>
        </p:txBody>
      </p:sp>
    </p:spTree>
    <p:extLst>
      <p:ext uri="{BB962C8B-B14F-4D97-AF65-F5344CB8AC3E}">
        <p14:creationId xmlns:p14="http://schemas.microsoft.com/office/powerpoint/2010/main" val="17974697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assword hash fi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65" y="223935"/>
            <a:ext cx="9405257"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769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16464846"/>
              </p:ext>
            </p:extLst>
          </p:nvPr>
        </p:nvGraphicFramePr>
        <p:xfrm>
          <a:off x="1884785" y="1550425"/>
          <a:ext cx="10002417" cy="5167373"/>
        </p:xfrm>
        <a:graphic>
          <a:graphicData uri="http://schemas.openxmlformats.org/drawingml/2006/table">
            <a:tbl>
              <a:tblPr>
                <a:tableStyleId>{5C22544A-7EE6-4342-B048-85BDC9FD1C3A}</a:tableStyleId>
              </a:tblPr>
              <a:tblGrid>
                <a:gridCol w="1744011">
                  <a:extLst>
                    <a:ext uri="{9D8B030D-6E8A-4147-A177-3AD203B41FA5}">
                      <a16:colId xmlns:a16="http://schemas.microsoft.com/office/drawing/2014/main" xmlns="" val="507767908"/>
                    </a:ext>
                  </a:extLst>
                </a:gridCol>
                <a:gridCol w="1675619">
                  <a:extLst>
                    <a:ext uri="{9D8B030D-6E8A-4147-A177-3AD203B41FA5}">
                      <a16:colId xmlns:a16="http://schemas.microsoft.com/office/drawing/2014/main" xmlns="" val="3940618111"/>
                    </a:ext>
                  </a:extLst>
                </a:gridCol>
                <a:gridCol w="6582787">
                  <a:extLst>
                    <a:ext uri="{9D8B030D-6E8A-4147-A177-3AD203B41FA5}">
                      <a16:colId xmlns:a16="http://schemas.microsoft.com/office/drawing/2014/main" xmlns="" val="2858057608"/>
                    </a:ext>
                  </a:extLst>
                </a:gridCol>
              </a:tblGrid>
              <a:tr h="329943">
                <a:tc>
                  <a:txBody>
                    <a:bodyPr/>
                    <a:lstStyle/>
                    <a:p>
                      <a:pPr algn="l" fontAlgn="b"/>
                      <a:r>
                        <a:rPr lang="en-US" sz="2000" b="1" u="none" strike="noStrike" dirty="0">
                          <a:effectLst/>
                        </a:rPr>
                        <a:t>User ID</a:t>
                      </a:r>
                      <a:endParaRPr lang="en-US" sz="2000" b="1"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2000" b="1" u="none" strike="noStrike">
                          <a:effectLst/>
                        </a:rPr>
                        <a:t>Password</a:t>
                      </a:r>
                      <a:endParaRPr lang="en-US" sz="20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000" b="1" u="none" strike="noStrike" dirty="0">
                          <a:effectLst/>
                        </a:rPr>
                        <a:t>Hashed Value</a:t>
                      </a:r>
                      <a:endParaRPr lang="en-US" sz="20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xmlns="" val="2864849224"/>
                  </a:ext>
                </a:extLst>
              </a:tr>
              <a:tr h="359209">
                <a:tc>
                  <a:txBody>
                    <a:bodyPr/>
                    <a:lstStyle/>
                    <a:p>
                      <a:pPr algn="l" fontAlgn="b"/>
                      <a:r>
                        <a:rPr lang="en-US" sz="2400" u="none" strike="noStrike" dirty="0">
                          <a:effectLst/>
                        </a:rPr>
                        <a:t>Arya</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kern="1200" dirty="0">
                          <a:solidFill>
                            <a:schemeClr val="dk1"/>
                          </a:solidFill>
                          <a:effectLst/>
                          <a:latin typeface="+mn-lt"/>
                          <a:ea typeface="+mn-ea"/>
                          <a:cs typeface="+mn-cs"/>
                        </a:rPr>
                        <a:t>2c43c95d0f764aaea9a7ce3caa48803725a887f48cb3472b7087b0ba8ed98805</a:t>
                      </a:r>
                      <a:endParaRPr lang="en-US"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xmlns="" val="255608888"/>
                  </a:ext>
                </a:extLst>
              </a:tr>
              <a:tr h="359209">
                <a:tc>
                  <a:txBody>
                    <a:bodyPr/>
                    <a:lstStyle/>
                    <a:p>
                      <a:pPr algn="l" fontAlgn="b"/>
                      <a:r>
                        <a:rPr lang="en-US" sz="2400" u="none" strike="noStrike" dirty="0">
                          <a:effectLst/>
                        </a:rPr>
                        <a:t>Tyrion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password</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5e884898da28047151d0e56f8dc6292773603d0d6aabbdd62a11ef721d1542d8</a:t>
                      </a:r>
                    </a:p>
                  </a:txBody>
                  <a:tcPr marL="6350" marR="6350" marT="6350" marB="0" anchor="b"/>
                </a:tc>
                <a:extLst>
                  <a:ext uri="{0D108BD9-81ED-4DB2-BD59-A6C34878D82A}">
                    <a16:rowId xmlns:a16="http://schemas.microsoft.com/office/drawing/2014/main" xmlns="" val="3176174358"/>
                  </a:ext>
                </a:extLst>
              </a:tr>
              <a:tr h="359209">
                <a:tc>
                  <a:txBody>
                    <a:bodyPr/>
                    <a:lstStyle/>
                    <a:p>
                      <a:pPr algn="l" fontAlgn="b"/>
                      <a:r>
                        <a:rPr lang="en-US" sz="2400" u="none" strike="noStrike" dirty="0">
                          <a:effectLst/>
                        </a:rPr>
                        <a:t>Brienne</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12345678 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ef797c8118f02dfb649607dd5d3f8c7623048c9c063d532cc95c5ed7a898a64f</a:t>
                      </a:r>
                    </a:p>
                  </a:txBody>
                  <a:tcPr marL="6350" marR="6350" marT="6350" marB="0" anchor="b"/>
                </a:tc>
                <a:extLst>
                  <a:ext uri="{0D108BD9-81ED-4DB2-BD59-A6C34878D82A}">
                    <a16:rowId xmlns:a16="http://schemas.microsoft.com/office/drawing/2014/main" xmlns="" val="1458415641"/>
                  </a:ext>
                </a:extLst>
              </a:tr>
              <a:tr h="359209">
                <a:tc>
                  <a:txBody>
                    <a:bodyPr/>
                    <a:lstStyle/>
                    <a:p>
                      <a:pPr algn="l" fontAlgn="b"/>
                      <a:r>
                        <a:rPr lang="en-US" sz="2400" u="none" strike="noStrike" dirty="0">
                          <a:effectLst/>
                        </a:rPr>
                        <a:t>Jorah</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 qwerty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65e84be33532fb784c48129675f9eff3a682b27168c0ea744b2cf58ee02337c5</a:t>
                      </a:r>
                    </a:p>
                  </a:txBody>
                  <a:tcPr marL="6350" marR="6350" marT="6350" marB="0" anchor="b"/>
                </a:tc>
                <a:extLst>
                  <a:ext uri="{0D108BD9-81ED-4DB2-BD59-A6C34878D82A}">
                    <a16:rowId xmlns:a16="http://schemas.microsoft.com/office/drawing/2014/main" xmlns="" val="774389771"/>
                  </a:ext>
                </a:extLst>
              </a:tr>
              <a:tr h="359209">
                <a:tc>
                  <a:txBody>
                    <a:bodyPr/>
                    <a:lstStyle/>
                    <a:p>
                      <a:pPr algn="l" fontAlgn="b"/>
                      <a:r>
                        <a:rPr lang="en-US" sz="2400" u="none" strike="noStrike" dirty="0">
                          <a:effectLst/>
                        </a:rPr>
                        <a:t>Sansa</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5994471abb01112afcc18159f6cc74b4f511b99806da59b3caf5a9c173cacfc5</a:t>
                      </a:r>
                    </a:p>
                  </a:txBody>
                  <a:tcPr marL="6350" marR="6350" marT="6350" marB="0" anchor="b"/>
                </a:tc>
                <a:extLst>
                  <a:ext uri="{0D108BD9-81ED-4DB2-BD59-A6C34878D82A}">
                    <a16:rowId xmlns:a16="http://schemas.microsoft.com/office/drawing/2014/main" xmlns="" val="350355602"/>
                  </a:ext>
                </a:extLst>
              </a:tr>
              <a:tr h="359209">
                <a:tc>
                  <a:txBody>
                    <a:bodyPr/>
                    <a:lstStyle/>
                    <a:p>
                      <a:pPr algn="l" fontAlgn="b"/>
                      <a:r>
                        <a:rPr lang="en-US" sz="2400" u="none" strike="noStrike" dirty="0">
                          <a:effectLst/>
                        </a:rPr>
                        <a:t>Catelyn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123456789</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b0837559f9c780da799214524dc2dde7228c29c89e61f33e37aa1e8d14a82819</a:t>
                      </a:r>
                    </a:p>
                  </a:txBody>
                  <a:tcPr marL="6350" marR="6350" marT="6350" marB="0" anchor="b"/>
                </a:tc>
                <a:extLst>
                  <a:ext uri="{0D108BD9-81ED-4DB2-BD59-A6C34878D82A}">
                    <a16:rowId xmlns:a16="http://schemas.microsoft.com/office/drawing/2014/main" xmlns="" val="1561056674"/>
                  </a:ext>
                </a:extLst>
              </a:tr>
              <a:tr h="359209">
                <a:tc>
                  <a:txBody>
                    <a:bodyPr/>
                    <a:lstStyle/>
                    <a:p>
                      <a:pPr algn="l" fontAlgn="b"/>
                      <a:r>
                        <a:rPr lang="en-US" sz="2400" u="none" strike="noStrike" dirty="0" err="1">
                          <a:effectLst/>
                        </a:rPr>
                        <a:t>Ellaria</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err="1">
                          <a:effectLst/>
                        </a:rPr>
                        <a:t>letmein</a:t>
                      </a:r>
                      <a:r>
                        <a:rPr lang="en-US" sz="2400" u="none" strike="noStrike" dirty="0">
                          <a:effectLst/>
                        </a:rPr>
                        <a:t>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1c8bfe8f801d79745c4631d09fff36c82aa37fc4cce4fc946683d7b336b63032</a:t>
                      </a:r>
                    </a:p>
                  </a:txBody>
                  <a:tcPr marL="6350" marR="6350" marT="6350" marB="0" anchor="b"/>
                </a:tc>
                <a:extLst>
                  <a:ext uri="{0D108BD9-81ED-4DB2-BD59-A6C34878D82A}">
                    <a16:rowId xmlns:a16="http://schemas.microsoft.com/office/drawing/2014/main" xmlns="" val="1434539446"/>
                  </a:ext>
                </a:extLst>
              </a:tr>
              <a:tr h="359209">
                <a:tc>
                  <a:txBody>
                    <a:bodyPr/>
                    <a:lstStyle/>
                    <a:p>
                      <a:pPr algn="l" fontAlgn="b"/>
                      <a:r>
                        <a:rPr lang="en-US" sz="2400" u="none" strike="noStrike" dirty="0" err="1">
                          <a:effectLst/>
                        </a:rPr>
                        <a:t>Oberyn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1234567 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8bb0cf6eb9b17d0f7d22b456f121257dc1254e1f01665370476383ea776df414</a:t>
                      </a:r>
                    </a:p>
                  </a:txBody>
                  <a:tcPr marL="6350" marR="6350" marT="6350" marB="0" anchor="b"/>
                </a:tc>
                <a:extLst>
                  <a:ext uri="{0D108BD9-81ED-4DB2-BD59-A6C34878D82A}">
                    <a16:rowId xmlns:a16="http://schemas.microsoft.com/office/drawing/2014/main" xmlns="" val="163316877"/>
                  </a:ext>
                </a:extLst>
              </a:tr>
              <a:tr h="359209">
                <a:tc>
                  <a:txBody>
                    <a:bodyPr/>
                    <a:lstStyle/>
                    <a:p>
                      <a:pPr algn="l" fontAlgn="b"/>
                      <a:r>
                        <a:rPr lang="en-US" sz="2400" u="none" strike="noStrike" dirty="0">
                          <a:effectLst/>
                        </a:rPr>
                        <a:t>Theon</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football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6382deaf1f5dc6e792b76db4a4a7bf2ba468884e000b25e7928e621e27fb23cb</a:t>
                      </a:r>
                    </a:p>
                  </a:txBody>
                  <a:tcPr marL="6350" marR="6350" marT="6350" marB="0" anchor="b"/>
                </a:tc>
                <a:extLst>
                  <a:ext uri="{0D108BD9-81ED-4DB2-BD59-A6C34878D82A}">
                    <a16:rowId xmlns:a16="http://schemas.microsoft.com/office/drawing/2014/main" xmlns="" val="1322741520"/>
                  </a:ext>
                </a:extLst>
              </a:tr>
              <a:tr h="359209">
                <a:tc>
                  <a:txBody>
                    <a:bodyPr/>
                    <a:lstStyle/>
                    <a:p>
                      <a:pPr algn="l" fontAlgn="b"/>
                      <a:r>
                        <a:rPr lang="en-US" sz="2400" u="none" strike="noStrike" dirty="0" err="1">
                          <a:effectLst/>
                        </a:rPr>
                        <a:t>Gregor</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err="1">
                          <a:effectLst/>
                        </a:rPr>
                        <a:t>iloveyou</a:t>
                      </a:r>
                      <a:r>
                        <a:rPr lang="en-US" sz="2400" u="none" strike="noStrike" dirty="0">
                          <a:effectLst/>
                        </a:rPr>
                        <a:t>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e4ad93ca07acb8d908a3aa41e920ea4f4ef4f26e7f86cf8291c5db289780a5ae</a:t>
                      </a:r>
                    </a:p>
                  </a:txBody>
                  <a:tcPr marL="6350" marR="6350" marT="6350" marB="0" anchor="b"/>
                </a:tc>
                <a:extLst>
                  <a:ext uri="{0D108BD9-81ED-4DB2-BD59-A6C34878D82A}">
                    <a16:rowId xmlns:a16="http://schemas.microsoft.com/office/drawing/2014/main" xmlns="" val="2771788752"/>
                  </a:ext>
                </a:extLst>
              </a:tr>
              <a:tr h="359209">
                <a:tc>
                  <a:txBody>
                    <a:bodyPr/>
                    <a:lstStyle/>
                    <a:p>
                      <a:pPr algn="l" fontAlgn="b"/>
                      <a:r>
                        <a:rPr lang="en-US" sz="2400" u="none" strike="noStrike" dirty="0">
                          <a:effectLst/>
                        </a:rPr>
                        <a:t>Sandor</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admin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8c6976e5b5410415bde908bd4dee15dfb167a9c873fc4bb8a81f6f2ab448a918</a:t>
                      </a:r>
                    </a:p>
                  </a:txBody>
                  <a:tcPr marL="6350" marR="6350" marT="6350" marB="0" anchor="b"/>
                </a:tc>
                <a:extLst>
                  <a:ext uri="{0D108BD9-81ED-4DB2-BD59-A6C34878D82A}">
                    <a16:rowId xmlns:a16="http://schemas.microsoft.com/office/drawing/2014/main" xmlns="" val="1828851675"/>
                  </a:ext>
                </a:extLst>
              </a:tr>
              <a:tr h="359209">
                <a:tc>
                  <a:txBody>
                    <a:bodyPr/>
                    <a:lstStyle/>
                    <a:p>
                      <a:pPr algn="l" fontAlgn="b"/>
                      <a:r>
                        <a:rPr lang="en-US" sz="2400" u="none" strike="noStrike" dirty="0">
                          <a:effectLst/>
                        </a:rPr>
                        <a:t>Khal</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welcome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280d44ab1e9f79b5cce2dd4f58f5fe91f0fbacdac9f7447dffc318ceb79f2d02</a:t>
                      </a:r>
                    </a:p>
                  </a:txBody>
                  <a:tcPr marL="6350" marR="6350" marT="6350" marB="0" anchor="b"/>
                </a:tc>
                <a:extLst>
                  <a:ext uri="{0D108BD9-81ED-4DB2-BD59-A6C34878D82A}">
                    <a16:rowId xmlns:a16="http://schemas.microsoft.com/office/drawing/2014/main" xmlns="" val="2354943593"/>
                  </a:ext>
                </a:extLst>
              </a:tr>
              <a:tr h="359209">
                <a:tc>
                  <a:txBody>
                    <a:bodyPr/>
                    <a:lstStyle/>
                    <a:p>
                      <a:pPr algn="l" fontAlgn="b"/>
                      <a:r>
                        <a:rPr lang="en-US" sz="2400" u="none" strike="noStrike" dirty="0" err="1">
                          <a:effectLst/>
                        </a:rPr>
                        <a:t>Daenarys</a:t>
                      </a:r>
                      <a:endParaRPr lang="en-US"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2400" u="none" strike="noStrike" dirty="0">
                          <a:effectLst/>
                        </a:rPr>
                        <a:t>monkey </a:t>
                      </a:r>
                      <a:endParaRPr lang="en-US" sz="2400" b="0" i="0" u="none" strike="noStrike" dirty="0">
                        <a:solidFill>
                          <a:srgbClr val="333333"/>
                        </a:solidFill>
                        <a:effectLst/>
                        <a:latin typeface="Arial" panose="020B0604020202020204" pitchFamily="34" charset="0"/>
                      </a:endParaRPr>
                    </a:p>
                  </a:txBody>
                  <a:tcPr marL="6350" marR="6350" marT="6350" marB="0" anchor="ctr"/>
                </a:tc>
                <a:tc>
                  <a:txBody>
                    <a:bodyPr/>
                    <a:lstStyle/>
                    <a:p>
                      <a:pPr algn="l" fontAlgn="b"/>
                      <a:r>
                        <a:rPr lang="en-US" sz="1600" b="0" i="0" u="none" strike="noStrike" dirty="0">
                          <a:solidFill>
                            <a:srgbClr val="000000"/>
                          </a:solidFill>
                          <a:effectLst/>
                          <a:latin typeface="Calibri" panose="020F0502020204030204" pitchFamily="34" charset="0"/>
                        </a:rPr>
                        <a:t>000c285457fc971f862a79b786476c78812c8897063c6fa9c045f579a3b2d63f</a:t>
                      </a:r>
                    </a:p>
                  </a:txBody>
                  <a:tcPr marL="6350" marR="6350" marT="6350" marB="0" anchor="b"/>
                </a:tc>
                <a:extLst>
                  <a:ext uri="{0D108BD9-81ED-4DB2-BD59-A6C34878D82A}">
                    <a16:rowId xmlns:a16="http://schemas.microsoft.com/office/drawing/2014/main" xmlns="" val="3566916937"/>
                  </a:ext>
                </a:extLst>
              </a:tr>
            </a:tbl>
          </a:graphicData>
        </a:graphic>
      </p:graphicFrame>
      <p:sp>
        <p:nvSpPr>
          <p:cNvPr id="3" name="Title 2"/>
          <p:cNvSpPr>
            <a:spLocks noGrp="1"/>
          </p:cNvSpPr>
          <p:nvPr>
            <p:ph type="title"/>
          </p:nvPr>
        </p:nvSpPr>
        <p:spPr>
          <a:xfrm>
            <a:off x="2464548" y="109428"/>
            <a:ext cx="10515600" cy="1325563"/>
          </a:xfrm>
        </p:spPr>
        <p:txBody>
          <a:bodyPr>
            <a:normAutofit fontScale="90000"/>
          </a:bodyPr>
          <a:lstStyle/>
          <a:p>
            <a:r>
              <a:rPr lang="en-US" sz="4000" dirty="0"/>
              <a:t>SHA256 Value of several common passwords</a:t>
            </a:r>
            <a:br>
              <a:rPr lang="en-US" sz="4000" dirty="0"/>
            </a:br>
            <a:r>
              <a:rPr lang="en-US" sz="4000" dirty="0"/>
              <a:t>that could be put in a password cracker dictionary.</a:t>
            </a:r>
            <a:r>
              <a:rPr lang="en-US" sz="3600" dirty="0"/>
              <a:t/>
            </a:r>
            <a:br>
              <a:rPr lang="en-US" sz="3600" dirty="0"/>
            </a:br>
            <a:r>
              <a:rPr lang="en-US" sz="2100" dirty="0"/>
              <a:t>PS: The user ids here are GOT names used for </a:t>
            </a:r>
            <a:r>
              <a:rPr lang="en-US" sz="2100" dirty="0">
                <a:hlinkClick r:id="rId3"/>
              </a:rPr>
              <a:t>baby names </a:t>
            </a:r>
            <a:r>
              <a:rPr lang="en-US" sz="2100" dirty="0"/>
              <a:t>in 2018.</a:t>
            </a:r>
          </a:p>
        </p:txBody>
      </p:sp>
    </p:spTree>
    <p:extLst>
      <p:ext uri="{BB962C8B-B14F-4D97-AF65-F5344CB8AC3E}">
        <p14:creationId xmlns:p14="http://schemas.microsoft.com/office/powerpoint/2010/main" val="14060440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1006" y="433560"/>
            <a:ext cx="9500994" cy="1325563"/>
          </a:xfrm>
        </p:spPr>
        <p:txBody>
          <a:bodyPr>
            <a:normAutofit/>
          </a:bodyPr>
          <a:lstStyle/>
          <a:p>
            <a:r>
              <a:rPr lang="en-US" dirty="0"/>
              <a:t>Hashing and  Blockchain Mining</a:t>
            </a:r>
          </a:p>
        </p:txBody>
      </p:sp>
      <p:sp>
        <p:nvSpPr>
          <p:cNvPr id="5" name="Content Placeholder 4"/>
          <p:cNvSpPr>
            <a:spLocks noGrp="1"/>
          </p:cNvSpPr>
          <p:nvPr>
            <p:ph idx="1"/>
          </p:nvPr>
        </p:nvSpPr>
        <p:spPr>
          <a:xfrm>
            <a:off x="1279504" y="2073102"/>
            <a:ext cx="10515600" cy="4351338"/>
          </a:xfrm>
        </p:spPr>
        <p:txBody>
          <a:bodyPr>
            <a:normAutofit/>
          </a:bodyPr>
          <a:lstStyle/>
          <a:p>
            <a:r>
              <a:rPr lang="en-US" dirty="0"/>
              <a:t>Why hashing is used in Bitcoin Mining: </a:t>
            </a:r>
          </a:p>
          <a:p>
            <a:pPr lvl="1"/>
            <a:r>
              <a:rPr lang="en-US" sz="3100" dirty="0"/>
              <a:t>Solves double spending issue. Prevents situations where someone tries to spend a crypto coin twice.</a:t>
            </a:r>
          </a:p>
          <a:p>
            <a:pPr lvl="1"/>
            <a:r>
              <a:rPr lang="en-US" sz="3100" dirty="0"/>
              <a:t>Denial of Service attacks are eliminated. Thwarts the mining and processing of transactions by rapidly sending cryptocurrency transactions all at once.</a:t>
            </a:r>
          </a:p>
          <a:p>
            <a:pPr lvl="1"/>
            <a:r>
              <a:rPr lang="en-US" sz="3100" dirty="0"/>
              <a:t>Disrupts Cheating by 51% attack. A 51% attack occurs when a miner or group of miners try to control 51% of the hashing rate.</a:t>
            </a:r>
          </a:p>
        </p:txBody>
      </p:sp>
    </p:spTree>
    <p:extLst>
      <p:ext uri="{BB962C8B-B14F-4D97-AF65-F5344CB8AC3E}">
        <p14:creationId xmlns:p14="http://schemas.microsoft.com/office/powerpoint/2010/main" val="9448953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llustration, Why You Can't Cheat at Bitcoi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596" y="0"/>
            <a:ext cx="7377404" cy="67913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3995" y="2113780"/>
            <a:ext cx="3726748" cy="4293483"/>
          </a:xfrm>
          <a:prstGeom prst="rect">
            <a:avLst/>
          </a:prstGeom>
          <a:noFill/>
        </p:spPr>
        <p:txBody>
          <a:bodyPr wrap="square" rtlCol="0">
            <a:spAutoFit/>
          </a:bodyPr>
          <a:lstStyle/>
          <a:p>
            <a:r>
              <a:rPr lang="en-US" sz="4500" dirty="0">
                <a:solidFill>
                  <a:schemeClr val="bg1"/>
                </a:solidFill>
              </a:rPr>
              <a:t>Great overview of </a:t>
            </a:r>
            <a:r>
              <a:rPr lang="en-US" sz="4500" dirty="0">
                <a:solidFill>
                  <a:schemeClr val="bg1"/>
                </a:solidFill>
                <a:hlinkClick r:id="rId3"/>
              </a:rPr>
              <a:t>Why You Can’t Cheat at Bitcoin</a:t>
            </a:r>
            <a:r>
              <a:rPr lang="en-US" sz="4500" dirty="0">
                <a:solidFill>
                  <a:schemeClr val="bg1"/>
                </a:solidFill>
              </a:rPr>
              <a:t> </a:t>
            </a:r>
            <a:r>
              <a:rPr lang="en-US" sz="4800" dirty="0">
                <a:solidFill>
                  <a:schemeClr val="bg1"/>
                </a:solidFill>
              </a:rPr>
              <a:t>mining.</a:t>
            </a:r>
          </a:p>
        </p:txBody>
      </p:sp>
    </p:spTree>
    <p:extLst>
      <p:ext uri="{BB962C8B-B14F-4D97-AF65-F5344CB8AC3E}">
        <p14:creationId xmlns:p14="http://schemas.microsoft.com/office/powerpoint/2010/main" val="2267621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9478" y="0"/>
            <a:ext cx="7615989" cy="1325563"/>
          </a:xfrm>
        </p:spPr>
        <p:txBody>
          <a:bodyPr>
            <a:normAutofit/>
          </a:bodyPr>
          <a:lstStyle/>
          <a:p>
            <a:r>
              <a:rPr lang="en-US" dirty="0"/>
              <a:t>Mining Complexity</a:t>
            </a:r>
          </a:p>
        </p:txBody>
      </p:sp>
      <p:sp>
        <p:nvSpPr>
          <p:cNvPr id="3" name="Content Placeholder 2"/>
          <p:cNvSpPr>
            <a:spLocks noGrp="1"/>
          </p:cNvSpPr>
          <p:nvPr>
            <p:ph idx="1"/>
          </p:nvPr>
        </p:nvSpPr>
        <p:spPr>
          <a:xfrm>
            <a:off x="1778924" y="1330036"/>
            <a:ext cx="10413076" cy="5527963"/>
          </a:xfrm>
        </p:spPr>
        <p:txBody>
          <a:bodyPr>
            <a:normAutofit fontScale="92500" lnSpcReduction="10000"/>
          </a:bodyPr>
          <a:lstStyle/>
          <a:p>
            <a:r>
              <a:rPr lang="en-US" sz="3400" dirty="0"/>
              <a:t> Mining complexity, or time to mine, is</a:t>
            </a:r>
            <a:r>
              <a:rPr lang="en-US" sz="3400" dirty="0">
                <a:solidFill>
                  <a:srgbClr val="FF0000"/>
                </a:solidFill>
              </a:rPr>
              <a:t> </a:t>
            </a:r>
            <a:r>
              <a:rPr lang="en-US" sz="3400" dirty="0"/>
              <a:t>managed</a:t>
            </a:r>
            <a:r>
              <a:rPr lang="en-US" sz="3400" dirty="0">
                <a:solidFill>
                  <a:srgbClr val="FF0000"/>
                </a:solidFill>
              </a:rPr>
              <a:t> </a:t>
            </a:r>
            <a:r>
              <a:rPr lang="en-US" sz="3400" dirty="0" smtClean="0"/>
              <a:t>by </a:t>
            </a:r>
            <a:r>
              <a:rPr lang="en-US" sz="3400" dirty="0"/>
              <a:t>controlling what hash is acceptable.</a:t>
            </a:r>
          </a:p>
          <a:p>
            <a:r>
              <a:rPr lang="en-US" sz="3400" dirty="0"/>
              <a:t>It takes more time to generate a hash with </a:t>
            </a:r>
            <a:r>
              <a:rPr lang="en-US" sz="3400" dirty="0" smtClean="0"/>
              <a:t>8 </a:t>
            </a:r>
            <a:r>
              <a:rPr lang="en-US" sz="3400" dirty="0"/>
              <a:t>zeroes in front than </a:t>
            </a:r>
            <a:r>
              <a:rPr lang="en-US" sz="3400" dirty="0" smtClean="0"/>
              <a:t>4 </a:t>
            </a:r>
            <a:r>
              <a:rPr lang="en-US" sz="3400" dirty="0"/>
              <a:t>zeroes.</a:t>
            </a:r>
          </a:p>
          <a:p>
            <a:pPr lvl="1">
              <a:buFont typeface="Wingdings" panose="05000000000000000000" pitchFamily="2" charset="2"/>
              <a:buChar char="ü"/>
            </a:pPr>
            <a:r>
              <a:rPr lang="en-US" dirty="0"/>
              <a:t>Hash with one zero requires about 16^</a:t>
            </a:r>
            <a:r>
              <a:rPr lang="en-US" baseline="30000" dirty="0"/>
              <a:t>1  </a:t>
            </a:r>
            <a:r>
              <a:rPr lang="en-US" dirty="0"/>
              <a:t>or 16 attempts.</a:t>
            </a:r>
          </a:p>
          <a:p>
            <a:pPr lvl="1">
              <a:buFont typeface="Wingdings" panose="05000000000000000000" pitchFamily="2" charset="2"/>
              <a:buChar char="ü"/>
            </a:pPr>
            <a:r>
              <a:rPr lang="en-US" dirty="0"/>
              <a:t>Hash with two zeros requires about 16^</a:t>
            </a:r>
            <a:r>
              <a:rPr lang="en-US" baseline="30000" dirty="0"/>
              <a:t>2  </a:t>
            </a:r>
            <a:r>
              <a:rPr lang="en-US" dirty="0"/>
              <a:t>or 256 attempts.</a:t>
            </a:r>
          </a:p>
          <a:p>
            <a:pPr lvl="1">
              <a:buFont typeface="Wingdings" panose="05000000000000000000" pitchFamily="2" charset="2"/>
              <a:buChar char="ü"/>
            </a:pPr>
            <a:r>
              <a:rPr lang="en-US" dirty="0"/>
              <a:t>Hash with three zeros requires about 16^</a:t>
            </a:r>
            <a:r>
              <a:rPr lang="en-US" baseline="30000" dirty="0"/>
              <a:t>3  </a:t>
            </a:r>
            <a:r>
              <a:rPr lang="en-US" dirty="0"/>
              <a:t>or 4096 attempts.</a:t>
            </a:r>
          </a:p>
          <a:p>
            <a:r>
              <a:rPr lang="en-US" sz="3400" dirty="0"/>
              <a:t>Right now Bitcoin miners have to generate hashes with 17 leading zeros. This requires billions of calculations.</a:t>
            </a:r>
          </a:p>
          <a:p>
            <a:r>
              <a:rPr lang="en-US" sz="3400" dirty="0"/>
              <a:t>Watch these two videos for more information:</a:t>
            </a:r>
          </a:p>
          <a:p>
            <a:pPr lvl="1">
              <a:buFont typeface="Wingdings" panose="05000000000000000000" pitchFamily="2" charset="2"/>
              <a:buChar char="q"/>
            </a:pPr>
            <a:r>
              <a:rPr lang="en-US" dirty="0"/>
              <a:t>Solomon </a:t>
            </a:r>
            <a:r>
              <a:rPr lang="en-US" dirty="0" err="1"/>
              <a:t>Lederer</a:t>
            </a:r>
            <a:r>
              <a:rPr lang="en-US" dirty="0"/>
              <a:t> </a:t>
            </a:r>
            <a:r>
              <a:rPr lang="en-US" u="sng" dirty="0">
                <a:hlinkClick r:id="rId3"/>
              </a:rPr>
              <a:t>video</a:t>
            </a:r>
            <a:endParaRPr lang="en-US" dirty="0"/>
          </a:p>
          <a:p>
            <a:pPr lvl="1">
              <a:buFont typeface="Wingdings" panose="05000000000000000000" pitchFamily="2" charset="2"/>
              <a:buChar char="q"/>
            </a:pPr>
            <a:r>
              <a:rPr lang="en-US" dirty="0"/>
              <a:t>Gary Sims </a:t>
            </a:r>
            <a:r>
              <a:rPr lang="en-US" u="sng" dirty="0">
                <a:hlinkClick r:id="rId4"/>
              </a:rPr>
              <a:t>video</a:t>
            </a:r>
            <a:r>
              <a:rPr lang="en-US" dirty="0"/>
              <a:t>.  </a:t>
            </a:r>
          </a:p>
          <a:p>
            <a:endParaRPr lang="en-US" dirty="0"/>
          </a:p>
        </p:txBody>
      </p:sp>
    </p:spTree>
    <p:extLst>
      <p:ext uri="{BB962C8B-B14F-4D97-AF65-F5344CB8AC3E}">
        <p14:creationId xmlns:p14="http://schemas.microsoft.com/office/powerpoint/2010/main" val="11823257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8175"/>
            <a:ext cx="12290738" cy="7474305"/>
          </a:xfrm>
          <a:prstGeom prst="rect">
            <a:avLst/>
          </a:prstGeom>
          <a:effectLst>
            <a:softEdge rad="63500"/>
          </a:effectLst>
        </p:spPr>
      </p:pic>
      <p:sp>
        <p:nvSpPr>
          <p:cNvPr id="5" name="Title 4"/>
          <p:cNvSpPr>
            <a:spLocks noGrp="1"/>
          </p:cNvSpPr>
          <p:nvPr>
            <p:ph type="title"/>
          </p:nvPr>
        </p:nvSpPr>
        <p:spPr>
          <a:xfrm>
            <a:off x="573734" y="-188805"/>
            <a:ext cx="3625117" cy="1325563"/>
          </a:xfrm>
          <a:solidFill>
            <a:schemeClr val="tx1">
              <a:alpha val="47000"/>
            </a:schemeClr>
          </a:solidFill>
          <a:effectLst>
            <a:softEdge rad="114300"/>
          </a:effectLst>
        </p:spPr>
        <p:txBody>
          <a:bodyPr/>
          <a:lstStyle/>
          <a:p>
            <a:r>
              <a:rPr lang="en-US" dirty="0">
                <a:solidFill>
                  <a:schemeClr val="accent1"/>
                </a:solidFill>
              </a:rPr>
              <a:t>Mining Process</a:t>
            </a:r>
          </a:p>
        </p:txBody>
      </p:sp>
      <p:pic>
        <p:nvPicPr>
          <p:cNvPr id="3" name="Picture 2"/>
          <p:cNvPicPr>
            <a:picLocks noChangeAspect="1"/>
          </p:cNvPicPr>
          <p:nvPr/>
        </p:nvPicPr>
        <p:blipFill>
          <a:blip r:embed="rId4"/>
          <a:stretch>
            <a:fillRect/>
          </a:stretch>
        </p:blipFill>
        <p:spPr>
          <a:xfrm>
            <a:off x="1939720" y="1286128"/>
            <a:ext cx="8915093" cy="4981964"/>
          </a:xfrm>
          <a:prstGeom prst="rect">
            <a:avLst/>
          </a:prstGeom>
        </p:spPr>
      </p:pic>
    </p:spTree>
    <p:extLst>
      <p:ext uri="{BB962C8B-B14F-4D97-AF65-F5344CB8AC3E}">
        <p14:creationId xmlns:p14="http://schemas.microsoft.com/office/powerpoint/2010/main" val="2765212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2480" y="274137"/>
            <a:ext cx="7615989" cy="1325563"/>
          </a:xfrm>
        </p:spPr>
        <p:txBody>
          <a:bodyPr/>
          <a:lstStyle/>
          <a:p>
            <a:r>
              <a:rPr lang="en-US" dirty="0"/>
              <a:t>Nonce</a:t>
            </a:r>
          </a:p>
        </p:txBody>
      </p:sp>
      <p:sp>
        <p:nvSpPr>
          <p:cNvPr id="3" name="Content Placeholder 2"/>
          <p:cNvSpPr>
            <a:spLocks noGrp="1"/>
          </p:cNvSpPr>
          <p:nvPr>
            <p:ph idx="1"/>
          </p:nvPr>
        </p:nvSpPr>
        <p:spPr>
          <a:xfrm>
            <a:off x="1312756" y="1949893"/>
            <a:ext cx="10515600" cy="4351338"/>
          </a:xfrm>
        </p:spPr>
        <p:txBody>
          <a:bodyPr/>
          <a:lstStyle/>
          <a:p>
            <a:r>
              <a:rPr lang="en-US" dirty="0"/>
              <a:t>Definition (</a:t>
            </a:r>
            <a:r>
              <a:rPr lang="en-US" dirty="0">
                <a:hlinkClick r:id="rId2"/>
              </a:rPr>
              <a:t>American Heritage Dictionary</a:t>
            </a:r>
            <a:r>
              <a:rPr lang="en-US" dirty="0"/>
              <a:t>): A word coined and used for a single or particular occasion.</a:t>
            </a:r>
          </a:p>
          <a:p>
            <a:pPr marL="457200" lvl="1" indent="0">
              <a:buNone/>
            </a:pPr>
            <a:r>
              <a:rPr lang="en-US" sz="3100" dirty="0"/>
              <a:t>	* I thought I invented a unique nonce to describe people full 	   of beer: “He was </a:t>
            </a:r>
            <a:r>
              <a:rPr lang="en-US" sz="3100" dirty="0">
                <a:solidFill>
                  <a:srgbClr val="0070C0"/>
                </a:solidFill>
              </a:rPr>
              <a:t>gambrious </a:t>
            </a:r>
            <a:r>
              <a:rPr lang="en-US" sz="3100" dirty="0"/>
              <a:t>from drinking that stout ale.”</a:t>
            </a:r>
          </a:p>
          <a:p>
            <a:pPr marL="457200" lvl="1" indent="0">
              <a:buNone/>
            </a:pPr>
            <a:endParaRPr lang="en-US" sz="1000" dirty="0"/>
          </a:p>
          <a:p>
            <a:pPr marL="457200" lvl="1" indent="0">
              <a:buNone/>
            </a:pPr>
            <a:r>
              <a:rPr lang="en-US" sz="3100" dirty="0"/>
              <a:t>	* But </a:t>
            </a:r>
            <a:r>
              <a:rPr lang="en-US" sz="3100" dirty="0">
                <a:hlinkClick r:id="rId3"/>
              </a:rPr>
              <a:t>gambrious</a:t>
            </a:r>
            <a:r>
              <a:rPr lang="en-US" sz="3100" dirty="0"/>
              <a:t> is actually a word.</a:t>
            </a:r>
          </a:p>
          <a:p>
            <a:r>
              <a:rPr lang="en-US" dirty="0"/>
              <a:t>Definition (cryptography): An arbitrary number used just once. </a:t>
            </a:r>
          </a:p>
        </p:txBody>
      </p:sp>
    </p:spTree>
    <p:extLst>
      <p:ext uri="{BB962C8B-B14F-4D97-AF65-F5344CB8AC3E}">
        <p14:creationId xmlns:p14="http://schemas.microsoft.com/office/powerpoint/2010/main" val="7322496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0219" y="157759"/>
            <a:ext cx="8401468" cy="1325563"/>
          </a:xfrm>
        </p:spPr>
        <p:txBody>
          <a:bodyPr>
            <a:noAutofit/>
          </a:bodyPr>
          <a:lstStyle/>
          <a:p>
            <a:r>
              <a:rPr lang="en-US" dirty="0"/>
              <a:t>Nonce from a Crypto Perspective</a:t>
            </a:r>
          </a:p>
        </p:txBody>
      </p:sp>
      <p:sp>
        <p:nvSpPr>
          <p:cNvPr id="3" name="Content Placeholder 2"/>
          <p:cNvSpPr>
            <a:spLocks noGrp="1"/>
          </p:cNvSpPr>
          <p:nvPr>
            <p:ph idx="1"/>
          </p:nvPr>
        </p:nvSpPr>
        <p:spPr>
          <a:xfrm>
            <a:off x="1463040" y="1642188"/>
            <a:ext cx="10728960" cy="5215812"/>
          </a:xfrm>
        </p:spPr>
        <p:txBody>
          <a:bodyPr>
            <a:normAutofit fontScale="85000" lnSpcReduction="20000"/>
          </a:bodyPr>
          <a:lstStyle/>
          <a:p>
            <a:r>
              <a:rPr lang="en-US" dirty="0"/>
              <a:t>“(Number ONCE) An arbitrary number that is generated to provide a unique identification or for security purposes, such as when logging into a network (see initialization vector). The nonce is used only once and not repeated.</a:t>
            </a:r>
          </a:p>
          <a:p>
            <a:r>
              <a:rPr lang="en-US" dirty="0"/>
              <a:t>Although random and pseudo-random numbers theoretically produce unique numbers, there is the possibility that the same number can be generated more than once. However, if a very large, true random number is used, the chances are extremely small. A perfect nonce is the time of day; for example, 12.53 seconds past 5:13pm on 1/18/2012 because it can only occur once.”</a:t>
            </a:r>
          </a:p>
          <a:p>
            <a:pPr lvl="1">
              <a:buFont typeface="Wingdings" panose="05000000000000000000" pitchFamily="2" charset="2"/>
              <a:buChar char="q"/>
            </a:pPr>
            <a:r>
              <a:rPr lang="en-US" sz="3500" dirty="0"/>
              <a:t>Read more at </a:t>
            </a:r>
            <a:r>
              <a:rPr lang="en-US" sz="3500" dirty="0">
                <a:hlinkClick r:id="rId2"/>
              </a:rPr>
              <a:t>http://www.yourdictionary.com/nonce#websters#Ubbks1qRqkVPVxlq.99</a:t>
            </a:r>
            <a:r>
              <a:rPr lang="en-US" sz="3500" dirty="0"/>
              <a:t> </a:t>
            </a:r>
          </a:p>
        </p:txBody>
      </p:sp>
    </p:spTree>
    <p:extLst>
      <p:ext uri="{BB962C8B-B14F-4D97-AF65-F5344CB8AC3E}">
        <p14:creationId xmlns:p14="http://schemas.microsoft.com/office/powerpoint/2010/main" val="32411481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5676" y="433560"/>
            <a:ext cx="9509580" cy="1325563"/>
          </a:xfrm>
        </p:spPr>
        <p:txBody>
          <a:bodyPr>
            <a:noAutofit/>
          </a:bodyPr>
          <a:lstStyle/>
          <a:p>
            <a:r>
              <a:rPr lang="en-US" dirty="0"/>
              <a:t>How the Nonce is Used in Mining</a:t>
            </a:r>
            <a:r>
              <a:rPr lang="en-US" sz="5400" dirty="0"/>
              <a:t/>
            </a:r>
            <a:br>
              <a:rPr lang="en-US" sz="5400" dirty="0"/>
            </a:br>
            <a:endParaRPr lang="en-US" sz="5400" dirty="0"/>
          </a:p>
        </p:txBody>
      </p:sp>
      <p:sp>
        <p:nvSpPr>
          <p:cNvPr id="3" name="Content Placeholder 2"/>
          <p:cNvSpPr>
            <a:spLocks noGrp="1"/>
          </p:cNvSpPr>
          <p:nvPr>
            <p:ph idx="1"/>
          </p:nvPr>
        </p:nvSpPr>
        <p:spPr>
          <a:xfrm>
            <a:off x="1479664" y="1529542"/>
            <a:ext cx="10712335" cy="5328458"/>
          </a:xfrm>
        </p:spPr>
        <p:txBody>
          <a:bodyPr>
            <a:normAutofit fontScale="92500" lnSpcReduction="10000"/>
          </a:bodyPr>
          <a:lstStyle/>
          <a:p>
            <a:r>
              <a:rPr lang="en-US" sz="3400" dirty="0"/>
              <a:t>The goal in Bitcoin mining is to generate a SHA256 hash that starts with a certain number of zeros.</a:t>
            </a:r>
          </a:p>
          <a:p>
            <a:r>
              <a:rPr lang="en-US" sz="3400" dirty="0"/>
              <a:t>The cryptographic hash is a mathematical operation performed on text that is used to make sure that the text has not been altered in any way.</a:t>
            </a:r>
          </a:p>
          <a:p>
            <a:r>
              <a:rPr lang="en-US" sz="3400" dirty="0"/>
              <a:t>In Bitcoin mining, a hash is generated by adding a nonce or unique value to the end of a large number of Bitcoin transactions.</a:t>
            </a:r>
          </a:p>
          <a:p>
            <a:r>
              <a:rPr lang="en-US" sz="3400" dirty="0"/>
              <a:t>The nonce is the random number that is added to the end of the text being hashed until the desired number of leading zeros are generated.</a:t>
            </a:r>
          </a:p>
          <a:p>
            <a:r>
              <a:rPr lang="en-US" sz="3400" dirty="0"/>
              <a:t>The nonce is an arbitrary number that is generated to provide a unique </a:t>
            </a:r>
            <a:r>
              <a:rPr lang="en-US" sz="3400" dirty="0" smtClean="0"/>
              <a:t>identification for </a:t>
            </a:r>
            <a:r>
              <a:rPr lang="en-US" sz="3400" dirty="0"/>
              <a:t>security purposes. </a:t>
            </a:r>
          </a:p>
          <a:p>
            <a:endParaRPr lang="en-US" dirty="0"/>
          </a:p>
        </p:txBody>
      </p:sp>
    </p:spTree>
    <p:extLst>
      <p:ext uri="{BB962C8B-B14F-4D97-AF65-F5344CB8AC3E}">
        <p14:creationId xmlns:p14="http://schemas.microsoft.com/office/powerpoint/2010/main" val="4305146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00400" y="2552065"/>
            <a:ext cx="5722620" cy="1325563"/>
          </a:xfrm>
        </p:spPr>
        <p:txBody>
          <a:bodyPr/>
          <a:lstStyle/>
          <a:p>
            <a:r>
              <a:rPr lang="en-US" dirty="0" smtClean="0"/>
              <a:t>Four Hashing Exercises</a:t>
            </a:r>
            <a:endParaRPr lang="en-US" dirty="0"/>
          </a:p>
        </p:txBody>
      </p:sp>
    </p:spTree>
    <p:extLst>
      <p:ext uri="{BB962C8B-B14F-4D97-AF65-F5344CB8AC3E}">
        <p14:creationId xmlns:p14="http://schemas.microsoft.com/office/powerpoint/2010/main" val="984990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0258" y="207635"/>
            <a:ext cx="9651247" cy="1325563"/>
          </a:xfrm>
        </p:spPr>
        <p:txBody>
          <a:bodyPr>
            <a:normAutofit/>
          </a:bodyPr>
          <a:lstStyle/>
          <a:p>
            <a:r>
              <a:rPr lang="en-US" sz="4000" dirty="0"/>
              <a:t>Exercise 1: Generate a nonce that will result in a leading zero for a hash. </a:t>
            </a:r>
          </a:p>
        </p:txBody>
      </p:sp>
      <p:sp>
        <p:nvSpPr>
          <p:cNvPr id="3" name="Content Placeholder 2"/>
          <p:cNvSpPr>
            <a:spLocks noGrp="1"/>
          </p:cNvSpPr>
          <p:nvPr>
            <p:ph idx="1"/>
          </p:nvPr>
        </p:nvSpPr>
        <p:spPr>
          <a:xfrm>
            <a:off x="1445759" y="1533198"/>
            <a:ext cx="10746241" cy="5324802"/>
          </a:xfrm>
        </p:spPr>
        <p:txBody>
          <a:bodyPr>
            <a:noAutofit/>
          </a:bodyPr>
          <a:lstStyle/>
          <a:p>
            <a:pPr marL="0" indent="0">
              <a:buNone/>
            </a:pPr>
            <a:r>
              <a:rPr lang="en-US" sz="2400" u="sng" dirty="0"/>
              <a:t>Steps</a:t>
            </a:r>
            <a:r>
              <a:rPr lang="en-US" sz="2400" dirty="0"/>
              <a:t>:</a:t>
            </a:r>
          </a:p>
          <a:p>
            <a:pPr marL="742950" indent="-742950">
              <a:buFont typeface="+mj-lt"/>
              <a:buAutoNum type="arabicPeriod"/>
            </a:pPr>
            <a:r>
              <a:rPr lang="en-US" sz="2400" dirty="0">
                <a:solidFill>
                  <a:schemeClr val="tx1">
                    <a:lumMod val="95000"/>
                    <a:lumOff val="5000"/>
                  </a:schemeClr>
                </a:solidFill>
              </a:rPr>
              <a:t>Go to URL: </a:t>
            </a:r>
            <a:r>
              <a:rPr lang="en-US" sz="2400" u="sng" dirty="0">
                <a:hlinkClick r:id="rId3"/>
              </a:rPr>
              <a:t>https://tinyurl.com/ZeroHashMining</a:t>
            </a:r>
            <a:endParaRPr lang="en-US" sz="2400" dirty="0">
              <a:solidFill>
                <a:schemeClr val="tx1">
                  <a:lumMod val="95000"/>
                  <a:lumOff val="5000"/>
                </a:schemeClr>
              </a:solidFill>
            </a:endParaRPr>
          </a:p>
          <a:p>
            <a:pPr marL="742950" indent="-742950">
              <a:buFont typeface="+mj-lt"/>
              <a:buAutoNum type="arabicPeriod"/>
            </a:pPr>
            <a:r>
              <a:rPr lang="en-US" sz="2400" dirty="0">
                <a:solidFill>
                  <a:schemeClr val="tx1">
                    <a:lumMod val="95000"/>
                    <a:lumOff val="5000"/>
                  </a:schemeClr>
                </a:solidFill>
              </a:rPr>
              <a:t>Enter your first and last name into the submit box. Click Submit.</a:t>
            </a:r>
          </a:p>
          <a:p>
            <a:pPr marL="742950" indent="-742950">
              <a:buFont typeface="+mj-lt"/>
              <a:buAutoNum type="arabicPeriod"/>
            </a:pPr>
            <a:r>
              <a:rPr lang="en-US" sz="2400" dirty="0">
                <a:solidFill>
                  <a:schemeClr val="tx1">
                    <a:lumMod val="95000"/>
                    <a:lumOff val="5000"/>
                  </a:schemeClr>
                </a:solidFill>
              </a:rPr>
              <a:t>Change the first letter in your last name from upper to lower case. Click Submit.</a:t>
            </a:r>
          </a:p>
          <a:p>
            <a:pPr marL="742950" indent="-742950">
              <a:buFont typeface="+mj-lt"/>
              <a:buAutoNum type="arabicPeriod"/>
            </a:pPr>
            <a:r>
              <a:rPr lang="en-US" sz="2400" dirty="0">
                <a:solidFill>
                  <a:schemeClr val="tx1">
                    <a:lumMod val="95000"/>
                    <a:lumOff val="5000"/>
                  </a:schemeClr>
                </a:solidFill>
              </a:rPr>
              <a:t>Enter your first, and then last name followed by the number 1 into the text box. Click Submit. If the first character is a zero stop. Capture the screen and save it. If the first character was not a zero, keep incrementing the number following your name by one more unit until you generate a hash with one leading zero. Capture the screen and save it.</a:t>
            </a:r>
          </a:p>
          <a:p>
            <a:pPr marL="742950" indent="-742950">
              <a:buFont typeface="+mj-lt"/>
              <a:buAutoNum type="arabicPeriod"/>
            </a:pPr>
            <a:r>
              <a:rPr lang="en-US" sz="2400" dirty="0">
                <a:solidFill>
                  <a:schemeClr val="tx1">
                    <a:lumMod val="95000"/>
                    <a:lumOff val="5000"/>
                  </a:schemeClr>
                </a:solidFill>
              </a:rPr>
              <a:t>Cut and paste some data into the text box. Click Submit.</a:t>
            </a:r>
          </a:p>
          <a:p>
            <a:pPr marL="742950" indent="-742950">
              <a:buFont typeface="+mj-lt"/>
              <a:buAutoNum type="arabicPeriod"/>
            </a:pPr>
            <a:r>
              <a:rPr lang="en-US" sz="2400" dirty="0">
                <a:solidFill>
                  <a:schemeClr val="tx1">
                    <a:lumMod val="95000"/>
                    <a:lumOff val="5000"/>
                  </a:schemeClr>
                </a:solidFill>
              </a:rPr>
              <a:t>Change any letter in the text and Submit.</a:t>
            </a:r>
          </a:p>
          <a:p>
            <a:pPr marL="742950" indent="-742950">
              <a:buFont typeface="+mj-lt"/>
              <a:buAutoNum type="arabicPeriod"/>
            </a:pPr>
            <a:r>
              <a:rPr lang="en-US" sz="2400" dirty="0">
                <a:solidFill>
                  <a:schemeClr val="tx1">
                    <a:lumMod val="95000"/>
                    <a:lumOff val="5000"/>
                  </a:schemeClr>
                </a:solidFill>
              </a:rPr>
              <a:t>Extra credit: keep adding numbers until you get two leading zeros. (Don’t try anything beyond two leading zeros, for it will take a long time.)</a:t>
            </a:r>
          </a:p>
        </p:txBody>
      </p:sp>
    </p:spTree>
    <p:extLst>
      <p:ext uri="{BB962C8B-B14F-4D97-AF65-F5344CB8AC3E}">
        <p14:creationId xmlns:p14="http://schemas.microsoft.com/office/powerpoint/2010/main" val="2543262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132" y="274637"/>
            <a:ext cx="9651247" cy="1325563"/>
          </a:xfrm>
        </p:spPr>
        <p:txBody>
          <a:bodyPr>
            <a:normAutofit/>
          </a:bodyPr>
          <a:lstStyle/>
          <a:p>
            <a:r>
              <a:rPr lang="en-US" dirty="0"/>
              <a:t>Exercise 1: Example Results </a:t>
            </a:r>
          </a:p>
        </p:txBody>
      </p:sp>
      <p:pic>
        <p:nvPicPr>
          <p:cNvPr id="4" name="Content Placeholder 3"/>
          <p:cNvPicPr>
            <a:picLocks noGrp="1"/>
          </p:cNvPicPr>
          <p:nvPr>
            <p:ph idx="1"/>
          </p:nvPr>
        </p:nvPicPr>
        <p:blipFill>
          <a:blip r:embed="rId3"/>
          <a:stretch>
            <a:fillRect/>
          </a:stretch>
        </p:blipFill>
        <p:spPr>
          <a:xfrm>
            <a:off x="1645233" y="1600200"/>
            <a:ext cx="10424847" cy="4771188"/>
          </a:xfrm>
          <a:prstGeom prst="rect">
            <a:avLst/>
          </a:prstGeom>
        </p:spPr>
      </p:pic>
    </p:spTree>
    <p:extLst>
      <p:ext uri="{BB962C8B-B14F-4D97-AF65-F5344CB8AC3E}">
        <p14:creationId xmlns:p14="http://schemas.microsoft.com/office/powerpoint/2010/main" val="39724006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68" y="416935"/>
            <a:ext cx="9599732" cy="1325563"/>
          </a:xfrm>
        </p:spPr>
        <p:txBody>
          <a:bodyPr>
            <a:noAutofit/>
          </a:bodyPr>
          <a:lstStyle/>
          <a:p>
            <a:r>
              <a:rPr lang="en-US" dirty="0"/>
              <a:t>Exercise 2: A Hashing program that automatically searches for a nonce</a:t>
            </a:r>
          </a:p>
        </p:txBody>
      </p:sp>
      <p:sp>
        <p:nvSpPr>
          <p:cNvPr id="3" name="Content Placeholder 2"/>
          <p:cNvSpPr>
            <a:spLocks noGrp="1"/>
          </p:cNvSpPr>
          <p:nvPr>
            <p:ph idx="1"/>
          </p:nvPr>
        </p:nvSpPr>
        <p:spPr>
          <a:xfrm>
            <a:off x="1158716" y="2251186"/>
            <a:ext cx="10515600" cy="4351338"/>
          </a:xfrm>
        </p:spPr>
        <p:txBody>
          <a:bodyPr/>
          <a:lstStyle/>
          <a:p>
            <a:r>
              <a:rPr lang="en-US" dirty="0"/>
              <a:t>The algorithm for the program is quite complex because searching for a hash and nonce value that produces the correct number of leading zeros is difficult.</a:t>
            </a:r>
          </a:p>
          <a:p>
            <a:r>
              <a:rPr lang="en-US" dirty="0"/>
              <a:t>This is what the miner’s role is; miners use specialized hardware to find a hash with 17 leading zeros. </a:t>
            </a:r>
          </a:p>
        </p:txBody>
      </p:sp>
    </p:spTree>
    <p:extLst>
      <p:ext uri="{BB962C8B-B14F-4D97-AF65-F5344CB8AC3E}">
        <p14:creationId xmlns:p14="http://schemas.microsoft.com/office/powerpoint/2010/main" val="33642325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68" y="416934"/>
            <a:ext cx="9599732" cy="1325563"/>
          </a:xfrm>
        </p:spPr>
        <p:txBody>
          <a:bodyPr>
            <a:noAutofit/>
          </a:bodyPr>
          <a:lstStyle/>
          <a:p>
            <a:r>
              <a:rPr lang="en-US" dirty="0"/>
              <a:t>Exercise 2: A Hashing program that automatically searches for a nonce… cont.</a:t>
            </a:r>
          </a:p>
        </p:txBody>
      </p:sp>
      <p:sp>
        <p:nvSpPr>
          <p:cNvPr id="3" name="Content Placeholder 2"/>
          <p:cNvSpPr>
            <a:spLocks noGrp="1"/>
          </p:cNvSpPr>
          <p:nvPr>
            <p:ph idx="1"/>
          </p:nvPr>
        </p:nvSpPr>
        <p:spPr>
          <a:xfrm>
            <a:off x="1046748" y="2011680"/>
            <a:ext cx="11145252" cy="4846319"/>
          </a:xfrm>
        </p:spPr>
        <p:txBody>
          <a:bodyPr>
            <a:normAutofit fontScale="85000" lnSpcReduction="20000"/>
          </a:bodyPr>
          <a:lstStyle/>
          <a:p>
            <a:pPr marL="0" indent="0">
              <a:buFont typeface="+mj-lt"/>
              <a:buNone/>
            </a:pPr>
            <a:r>
              <a:rPr lang="en-US" sz="3500" u="sng" dirty="0"/>
              <a:t>Steps</a:t>
            </a:r>
            <a:r>
              <a:rPr lang="en-US" sz="3500" dirty="0"/>
              <a:t>:</a:t>
            </a:r>
          </a:p>
          <a:p>
            <a:pPr marL="742950" indent="-742950">
              <a:buFont typeface="+mj-lt"/>
              <a:buAutoNum type="arabicPeriod"/>
            </a:pPr>
            <a:r>
              <a:rPr lang="en-US" sz="3500" dirty="0"/>
              <a:t>Go to URL: </a:t>
            </a:r>
            <a:r>
              <a:rPr lang="en-US" sz="3500" dirty="0">
                <a:hlinkClick r:id="rId3"/>
              </a:rPr>
              <a:t>https://tinyurl.com/ZeroHashMining2</a:t>
            </a:r>
            <a:r>
              <a:rPr lang="en-US" sz="3500" dirty="0"/>
              <a:t> </a:t>
            </a:r>
          </a:p>
          <a:p>
            <a:pPr marL="742950" indent="-742950">
              <a:buFont typeface="+mj-lt"/>
              <a:buAutoNum type="arabicPeriod"/>
            </a:pPr>
            <a:r>
              <a:rPr lang="en-US" sz="3500" dirty="0"/>
              <a:t>Enter your name and the number of Bitcoins you want to give to a friend.</a:t>
            </a:r>
          </a:p>
          <a:p>
            <a:pPr marL="457200" lvl="1" indent="0">
              <a:buNone/>
            </a:pPr>
            <a:r>
              <a:rPr lang="en-US" sz="3500" dirty="0"/>
              <a:t>*	For example, Sean transfers 2 Bitcoins to Matt</a:t>
            </a:r>
          </a:p>
          <a:p>
            <a:pPr marL="742950" indent="-742950">
              <a:buFont typeface="+mj-lt"/>
              <a:buAutoNum type="arabicPeriod"/>
            </a:pPr>
            <a:r>
              <a:rPr lang="en-US" sz="3500" dirty="0"/>
              <a:t>Enter 5 for the number of leading zeros to generate.</a:t>
            </a:r>
          </a:p>
          <a:p>
            <a:pPr marL="742950" indent="-742950">
              <a:buFont typeface="+mj-lt"/>
              <a:buAutoNum type="arabicPeriod"/>
            </a:pPr>
            <a:r>
              <a:rPr lang="en-US" sz="3500" dirty="0"/>
              <a:t>Enter SHA512 for the hashing algorithm.</a:t>
            </a:r>
          </a:p>
          <a:p>
            <a:pPr marL="1200150" lvl="1" indent="-742950">
              <a:buFont typeface="+mj-lt"/>
              <a:buAutoNum type="alphaLcPeriod"/>
            </a:pPr>
            <a:r>
              <a:rPr lang="en-US" sz="3500" dirty="0"/>
              <a:t>What was total number of attempts?</a:t>
            </a:r>
          </a:p>
          <a:p>
            <a:pPr marL="1200150" lvl="1" indent="-742950">
              <a:buFont typeface="+mj-lt"/>
              <a:buAutoNum type="alphaLcPeriod"/>
            </a:pPr>
            <a:r>
              <a:rPr lang="en-US" sz="3500" dirty="0"/>
              <a:t>What was the expected number of attempts?</a:t>
            </a:r>
          </a:p>
          <a:p>
            <a:pPr marL="1200150" lvl="1" indent="-742950">
              <a:buFont typeface="+mj-lt"/>
              <a:buAutoNum type="alphaLcPeriod"/>
            </a:pPr>
            <a:r>
              <a:rPr lang="en-US" sz="3500" dirty="0"/>
              <a:t>How long did it take to find the nonce that generated the correct number of leading zeros?</a:t>
            </a:r>
          </a:p>
          <a:p>
            <a:pPr marL="1200150" lvl="1" indent="-742950">
              <a:buFont typeface="+mj-lt"/>
              <a:buAutoNum type="alphaLcPeriod"/>
            </a:pPr>
            <a:r>
              <a:rPr lang="en-US" sz="3500" dirty="0"/>
              <a:t>What was the hash rate?</a:t>
            </a:r>
          </a:p>
          <a:p>
            <a:endParaRPr lang="en-US" dirty="0"/>
          </a:p>
        </p:txBody>
      </p:sp>
    </p:spTree>
    <p:extLst>
      <p:ext uri="{BB962C8B-B14F-4D97-AF65-F5344CB8AC3E}">
        <p14:creationId xmlns:p14="http://schemas.microsoft.com/office/powerpoint/2010/main" val="11917886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5401" y="367058"/>
            <a:ext cx="9599732" cy="1325563"/>
          </a:xfrm>
        </p:spPr>
        <p:txBody>
          <a:bodyPr>
            <a:normAutofit/>
          </a:bodyPr>
          <a:lstStyle/>
          <a:p>
            <a:r>
              <a:rPr lang="en-US" dirty="0"/>
              <a:t>Exercise 2: Input </a:t>
            </a:r>
          </a:p>
        </p:txBody>
      </p:sp>
      <p:pic>
        <p:nvPicPr>
          <p:cNvPr id="4" name="Content Placeholder 3"/>
          <p:cNvPicPr>
            <a:picLocks noGrp="1"/>
          </p:cNvPicPr>
          <p:nvPr>
            <p:ph idx="1"/>
          </p:nvPr>
        </p:nvPicPr>
        <p:blipFill>
          <a:blip r:embed="rId3"/>
          <a:stretch>
            <a:fillRect/>
          </a:stretch>
        </p:blipFill>
        <p:spPr>
          <a:xfrm>
            <a:off x="578076" y="2128058"/>
            <a:ext cx="11290463" cy="4362884"/>
          </a:xfrm>
          <a:prstGeom prst="rect">
            <a:avLst/>
          </a:prstGeom>
        </p:spPr>
      </p:pic>
    </p:spTree>
    <p:extLst>
      <p:ext uri="{BB962C8B-B14F-4D97-AF65-F5344CB8AC3E}">
        <p14:creationId xmlns:p14="http://schemas.microsoft.com/office/powerpoint/2010/main" val="42010474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5400" y="274637"/>
            <a:ext cx="9599732" cy="1325563"/>
          </a:xfrm>
        </p:spPr>
        <p:txBody>
          <a:bodyPr>
            <a:normAutofit/>
          </a:bodyPr>
          <a:lstStyle/>
          <a:p>
            <a:r>
              <a:rPr lang="en-US" dirty="0"/>
              <a:t>Exercise 2: Output</a:t>
            </a:r>
          </a:p>
        </p:txBody>
      </p:sp>
      <p:pic>
        <p:nvPicPr>
          <p:cNvPr id="5" name="Content Placeholder 4"/>
          <p:cNvPicPr>
            <a:picLocks noGrp="1"/>
          </p:cNvPicPr>
          <p:nvPr>
            <p:ph idx="1"/>
          </p:nvPr>
        </p:nvPicPr>
        <p:blipFill>
          <a:blip r:embed="rId3"/>
          <a:stretch>
            <a:fillRect/>
          </a:stretch>
        </p:blipFill>
        <p:spPr>
          <a:xfrm>
            <a:off x="741518" y="2051956"/>
            <a:ext cx="11183004" cy="4531407"/>
          </a:xfrm>
          <a:prstGeom prst="rect">
            <a:avLst/>
          </a:prstGeom>
        </p:spPr>
      </p:pic>
    </p:spTree>
    <p:extLst>
      <p:ext uri="{BB962C8B-B14F-4D97-AF65-F5344CB8AC3E}">
        <p14:creationId xmlns:p14="http://schemas.microsoft.com/office/powerpoint/2010/main" val="17218934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9085" y="274137"/>
            <a:ext cx="9792915" cy="1325563"/>
          </a:xfrm>
        </p:spPr>
        <p:txBody>
          <a:bodyPr>
            <a:normAutofit/>
          </a:bodyPr>
          <a:lstStyle/>
          <a:p>
            <a:r>
              <a:rPr lang="en-US" b="1" dirty="0"/>
              <a:t>Exercise 3: Mining Computation Issues</a:t>
            </a:r>
            <a:endParaRPr lang="en-US" dirty="0"/>
          </a:p>
        </p:txBody>
      </p:sp>
      <p:sp>
        <p:nvSpPr>
          <p:cNvPr id="3" name="Content Placeholder 2"/>
          <p:cNvSpPr>
            <a:spLocks noGrp="1"/>
          </p:cNvSpPr>
          <p:nvPr>
            <p:ph idx="1"/>
          </p:nvPr>
        </p:nvSpPr>
        <p:spPr>
          <a:xfrm>
            <a:off x="1279504" y="2116147"/>
            <a:ext cx="10515600" cy="4351338"/>
          </a:xfrm>
        </p:spPr>
        <p:txBody>
          <a:bodyPr>
            <a:normAutofit/>
          </a:bodyPr>
          <a:lstStyle/>
          <a:p>
            <a:r>
              <a:rPr lang="en-US" dirty="0"/>
              <a:t>The purpose of this exercise is to illustrate the computational demand that is required for using hashing for proof of work. </a:t>
            </a:r>
          </a:p>
          <a:p>
            <a:r>
              <a:rPr lang="en-US" dirty="0"/>
              <a:t>This is an advanced simulation that can be used to illustrate how the size of the text to be hashed along with the number of leading zeros influences the hash rate.</a:t>
            </a:r>
          </a:p>
        </p:txBody>
      </p:sp>
    </p:spTree>
    <p:extLst>
      <p:ext uri="{BB962C8B-B14F-4D97-AF65-F5344CB8AC3E}">
        <p14:creationId xmlns:p14="http://schemas.microsoft.com/office/powerpoint/2010/main" val="39550321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344" y="333807"/>
            <a:ext cx="9792915" cy="1325563"/>
          </a:xfrm>
        </p:spPr>
        <p:txBody>
          <a:bodyPr>
            <a:noAutofit/>
          </a:bodyPr>
          <a:lstStyle/>
          <a:p>
            <a:r>
              <a:rPr lang="en-US" b="1" dirty="0"/>
              <a:t>Exercise 3: Mining Computation Issues Continuation</a:t>
            </a:r>
            <a:endParaRPr lang="en-US" dirty="0"/>
          </a:p>
        </p:txBody>
      </p:sp>
      <p:sp>
        <p:nvSpPr>
          <p:cNvPr id="3" name="Content Placeholder 2"/>
          <p:cNvSpPr>
            <a:spLocks noGrp="1"/>
          </p:cNvSpPr>
          <p:nvPr>
            <p:ph idx="1"/>
          </p:nvPr>
        </p:nvSpPr>
        <p:spPr>
          <a:xfrm>
            <a:off x="1510875" y="2172855"/>
            <a:ext cx="10515600" cy="4351338"/>
          </a:xfrm>
        </p:spPr>
        <p:txBody>
          <a:bodyPr>
            <a:normAutofit/>
          </a:bodyPr>
          <a:lstStyle/>
          <a:p>
            <a:pPr marL="0" indent="0">
              <a:buFont typeface="+mj-lt"/>
              <a:buNone/>
            </a:pPr>
            <a:r>
              <a:rPr lang="en-US" sz="3500" u="sng" dirty="0"/>
              <a:t>Steps</a:t>
            </a:r>
            <a:r>
              <a:rPr lang="en-US" sz="3500" dirty="0"/>
              <a:t>: </a:t>
            </a:r>
          </a:p>
          <a:p>
            <a:pPr marL="742950" indent="-742950">
              <a:buFont typeface="+mj-lt"/>
              <a:buAutoNum type="arabicPeriod"/>
            </a:pPr>
            <a:r>
              <a:rPr lang="en-US" sz="3500" dirty="0"/>
              <a:t>Go to URL: </a:t>
            </a:r>
            <a:r>
              <a:rPr lang="en-US" sz="3500" u="sng" dirty="0">
                <a:hlinkClick r:id="rId3"/>
              </a:rPr>
              <a:t>https://tinyurl.com/ZeroHashMining3</a:t>
            </a:r>
            <a:r>
              <a:rPr lang="en-US" sz="3500" u="sng" dirty="0"/>
              <a:t> </a:t>
            </a:r>
          </a:p>
          <a:p>
            <a:pPr marL="0" indent="0">
              <a:buNone/>
            </a:pPr>
            <a:r>
              <a:rPr lang="en-US" sz="3500" dirty="0"/>
              <a:t>2.    Enter your name and major</a:t>
            </a:r>
          </a:p>
          <a:p>
            <a:pPr marL="742950" indent="-742950">
              <a:buFont typeface="+mj-lt"/>
              <a:buAutoNum type="arabicPeriod"/>
            </a:pPr>
            <a:r>
              <a:rPr lang="en-US" sz="3500" dirty="0"/>
              <a:t>Check for four zeros</a:t>
            </a:r>
          </a:p>
          <a:p>
            <a:pPr marL="742950" indent="-742950">
              <a:buFont typeface="+mj-lt"/>
              <a:buAutoNum type="arabicPeriod"/>
            </a:pPr>
            <a:r>
              <a:rPr lang="en-US" sz="3500" dirty="0"/>
              <a:t>Select SHA256 for the hash</a:t>
            </a:r>
          </a:p>
          <a:p>
            <a:pPr marL="742950" indent="-742950">
              <a:buFont typeface="+mj-lt"/>
              <a:buAutoNum type="arabicPeriod"/>
            </a:pPr>
            <a:r>
              <a:rPr lang="en-US" sz="3500" dirty="0"/>
              <a:t>Have the simulation run for ten iterations</a:t>
            </a:r>
            <a:endParaRPr lang="en-US" sz="3500" dirty="0">
              <a:hlinkClick r:id="rId3"/>
            </a:endParaRPr>
          </a:p>
        </p:txBody>
      </p:sp>
    </p:spTree>
    <p:extLst>
      <p:ext uri="{BB962C8B-B14F-4D97-AF65-F5344CB8AC3E}">
        <p14:creationId xmlns:p14="http://schemas.microsoft.com/office/powerpoint/2010/main" val="30181113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5220" y="200803"/>
            <a:ext cx="9792915" cy="1325563"/>
          </a:xfrm>
        </p:spPr>
        <p:txBody>
          <a:bodyPr>
            <a:normAutofit/>
          </a:bodyPr>
          <a:lstStyle/>
          <a:p>
            <a:r>
              <a:rPr lang="en-US" b="1" dirty="0"/>
              <a:t>Exercise 3: Input</a:t>
            </a:r>
            <a:endParaRPr lang="en-US" dirty="0"/>
          </a:p>
        </p:txBody>
      </p:sp>
      <p:pic>
        <p:nvPicPr>
          <p:cNvPr id="4" name="Content Placeholder 3"/>
          <p:cNvPicPr>
            <a:picLocks noGrp="1"/>
          </p:cNvPicPr>
          <p:nvPr>
            <p:ph idx="1"/>
          </p:nvPr>
        </p:nvPicPr>
        <p:blipFill>
          <a:blip r:embed="rId3"/>
          <a:stretch>
            <a:fillRect/>
          </a:stretch>
        </p:blipFill>
        <p:spPr>
          <a:xfrm>
            <a:off x="1250303" y="2019301"/>
            <a:ext cx="10674220" cy="4637896"/>
          </a:xfrm>
          <a:prstGeom prst="rect">
            <a:avLst/>
          </a:prstGeom>
        </p:spPr>
      </p:pic>
    </p:spTree>
    <p:extLst>
      <p:ext uri="{BB962C8B-B14F-4D97-AF65-F5344CB8AC3E}">
        <p14:creationId xmlns:p14="http://schemas.microsoft.com/office/powerpoint/2010/main" val="21124653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8471" y="184178"/>
            <a:ext cx="9792915" cy="1325563"/>
          </a:xfrm>
        </p:spPr>
        <p:txBody>
          <a:bodyPr>
            <a:normAutofit/>
          </a:bodyPr>
          <a:lstStyle/>
          <a:p>
            <a:r>
              <a:rPr lang="en-US" b="1" dirty="0"/>
              <a:t>Exercise 3: Output</a:t>
            </a:r>
            <a:endParaRPr lang="en-US" dirty="0"/>
          </a:p>
        </p:txBody>
      </p:sp>
      <p:pic>
        <p:nvPicPr>
          <p:cNvPr id="5" name="Content Placeholder 4"/>
          <p:cNvPicPr>
            <a:picLocks noGrp="1"/>
          </p:cNvPicPr>
          <p:nvPr>
            <p:ph idx="1"/>
          </p:nvPr>
        </p:nvPicPr>
        <p:blipFill>
          <a:blip r:embed="rId3"/>
          <a:stretch>
            <a:fillRect/>
          </a:stretch>
        </p:blipFill>
        <p:spPr>
          <a:xfrm>
            <a:off x="1474237" y="1779814"/>
            <a:ext cx="10506269" cy="4894008"/>
          </a:xfrm>
          <a:prstGeom prst="rect">
            <a:avLst/>
          </a:prstGeom>
        </p:spPr>
      </p:pic>
    </p:spTree>
    <p:extLst>
      <p:ext uri="{BB962C8B-B14F-4D97-AF65-F5344CB8AC3E}">
        <p14:creationId xmlns:p14="http://schemas.microsoft.com/office/powerpoint/2010/main" val="18896621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12436" y="298892"/>
            <a:ext cx="7615989" cy="1325563"/>
          </a:xfrm>
        </p:spPr>
        <p:txBody>
          <a:bodyPr>
            <a:normAutofit fontScale="90000"/>
          </a:bodyPr>
          <a:lstStyle/>
          <a:p>
            <a:r>
              <a:rPr lang="en-US" sz="5300" dirty="0"/>
              <a:t>Exercise 3: Additional </a:t>
            </a:r>
            <a:r>
              <a:rPr lang="en-US" sz="5300" dirty="0" smtClean="0"/>
              <a:t>Practice</a:t>
            </a:r>
            <a:endParaRPr lang="en-US" strike="sngStrike" dirty="0"/>
          </a:p>
        </p:txBody>
      </p:sp>
      <p:sp>
        <p:nvSpPr>
          <p:cNvPr id="7" name="Content Placeholder 6"/>
          <p:cNvSpPr>
            <a:spLocks noGrp="1"/>
          </p:cNvSpPr>
          <p:nvPr>
            <p:ph idx="1"/>
          </p:nvPr>
        </p:nvSpPr>
        <p:spPr>
          <a:xfrm>
            <a:off x="1429789" y="1912168"/>
            <a:ext cx="10762211" cy="5107247"/>
          </a:xfrm>
        </p:spPr>
        <p:txBody>
          <a:bodyPr>
            <a:noAutofit/>
          </a:bodyPr>
          <a:lstStyle/>
          <a:p>
            <a:pPr marL="0" indent="0">
              <a:buFont typeface="+mj-lt"/>
              <a:buNone/>
            </a:pPr>
            <a:r>
              <a:rPr lang="en-US" sz="3500" u="sng" dirty="0"/>
              <a:t>Steps</a:t>
            </a:r>
            <a:r>
              <a:rPr lang="en-US" sz="3500" dirty="0"/>
              <a:t>: </a:t>
            </a:r>
          </a:p>
          <a:p>
            <a:pPr marL="742950" indent="-742950">
              <a:buFont typeface="+mj-lt"/>
              <a:buAutoNum type="arabicPeriod"/>
            </a:pPr>
            <a:r>
              <a:rPr lang="en-US" sz="3500" dirty="0"/>
              <a:t>Go to URL: </a:t>
            </a:r>
            <a:r>
              <a:rPr lang="en-US" sz="3500" u="sng" dirty="0">
                <a:hlinkClick r:id="rId3"/>
              </a:rPr>
              <a:t>https://tinyurl.com/ZeroHashMining3</a:t>
            </a:r>
            <a:r>
              <a:rPr lang="en-US" sz="3500" u="sng" dirty="0"/>
              <a:t> </a:t>
            </a:r>
          </a:p>
          <a:p>
            <a:pPr marL="742950" indent="-742950">
              <a:buFont typeface="+mj-lt"/>
              <a:buAutoNum type="arabicPeriod"/>
            </a:pPr>
            <a:r>
              <a:rPr lang="en-US" sz="3500" dirty="0"/>
              <a:t>Enter a 10, 100, 1000, and then  2000 character length string</a:t>
            </a:r>
          </a:p>
          <a:p>
            <a:pPr marL="742950" indent="-742950">
              <a:buFont typeface="+mj-lt"/>
              <a:buAutoNum type="arabicPeriod"/>
            </a:pPr>
            <a:r>
              <a:rPr lang="en-US" sz="3500" dirty="0"/>
              <a:t>Check for four zeros with all scenarios</a:t>
            </a:r>
          </a:p>
          <a:p>
            <a:pPr marL="742950" indent="-742950">
              <a:buFont typeface="+mj-lt"/>
              <a:buAutoNum type="arabicPeriod"/>
            </a:pPr>
            <a:r>
              <a:rPr lang="en-US" sz="3500" dirty="0"/>
              <a:t>Select SHA256, SHA384, and then 512 for the hash</a:t>
            </a:r>
          </a:p>
          <a:p>
            <a:pPr marL="742950" indent="-742950">
              <a:buFont typeface="+mj-lt"/>
              <a:buAutoNum type="arabicPeriod"/>
            </a:pPr>
            <a:r>
              <a:rPr lang="en-US" sz="3500" dirty="0"/>
              <a:t>Have the simulation run for ten iterations</a:t>
            </a:r>
          </a:p>
          <a:p>
            <a:pPr marL="742950" indent="-742950">
              <a:buFont typeface="+mj-lt"/>
              <a:buAutoNum type="arabicPeriod"/>
            </a:pPr>
            <a:r>
              <a:rPr lang="en-US" sz="3500" dirty="0" smtClean="0"/>
              <a:t>Enter the data in a spreadsheet &amp; plot the findings.</a:t>
            </a:r>
            <a:endParaRPr lang="en-US" sz="3500" dirty="0">
              <a:hlinkClick r:id="rId3"/>
            </a:endParaRPr>
          </a:p>
        </p:txBody>
      </p:sp>
    </p:spTree>
    <p:extLst>
      <p:ext uri="{BB962C8B-B14F-4D97-AF65-F5344CB8AC3E}">
        <p14:creationId xmlns:p14="http://schemas.microsoft.com/office/powerpoint/2010/main" val="31515376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6736" y="313449"/>
            <a:ext cx="9741399" cy="1325563"/>
          </a:xfrm>
        </p:spPr>
        <p:txBody>
          <a:bodyPr>
            <a:noAutofit/>
          </a:bodyPr>
          <a:lstStyle/>
          <a:p>
            <a:r>
              <a:rPr lang="en-US" dirty="0"/>
              <a:t>Exercise 4: Birthday Paradox and cracking secure hash algorithms</a:t>
            </a:r>
          </a:p>
        </p:txBody>
      </p:sp>
      <p:sp>
        <p:nvSpPr>
          <p:cNvPr id="3" name="Content Placeholder 2"/>
          <p:cNvSpPr>
            <a:spLocks noGrp="1"/>
          </p:cNvSpPr>
          <p:nvPr>
            <p:ph idx="1"/>
          </p:nvPr>
        </p:nvSpPr>
        <p:spPr>
          <a:xfrm>
            <a:off x="671805" y="1825624"/>
            <a:ext cx="11520196" cy="5032376"/>
          </a:xfrm>
        </p:spPr>
        <p:txBody>
          <a:bodyPr>
            <a:noAutofit/>
          </a:bodyPr>
          <a:lstStyle/>
          <a:p>
            <a:r>
              <a:rPr lang="en-US" sz="3100" dirty="0"/>
              <a:t>The safety of secure hash algorithms is always an issue of interest. The </a:t>
            </a:r>
            <a:r>
              <a:rPr lang="en-US" sz="3100" u="sng" dirty="0">
                <a:hlinkClick r:id="rId3"/>
              </a:rPr>
              <a:t>Birthday Paradox</a:t>
            </a:r>
            <a:r>
              <a:rPr lang="en-US" sz="3100" dirty="0"/>
              <a:t> can be used as an approximation of the amount of brute force computing necessary to find a hash collision. The program used to illustrate the number of years to find a hash </a:t>
            </a:r>
            <a:r>
              <a:rPr lang="en-US" sz="3100" dirty="0" err="1"/>
              <a:t>collison</a:t>
            </a:r>
            <a:r>
              <a:rPr lang="en-US" sz="3100" dirty="0"/>
              <a:t> for various SHA bit sizes and hash rates can be found at </a:t>
            </a:r>
            <a:r>
              <a:rPr lang="en-US" sz="3100" u="sng" dirty="0">
                <a:hlinkClick r:id="rId4"/>
              </a:rPr>
              <a:t>https://tinyurl.com/BirthdyaParadoxExample</a:t>
            </a:r>
            <a:r>
              <a:rPr lang="en-US" sz="3100" dirty="0"/>
              <a:t>.</a:t>
            </a:r>
          </a:p>
          <a:p>
            <a:r>
              <a:rPr lang="en-US" sz="3100" dirty="0"/>
              <a:t>For example, the number of years needed to find a collision for the lowly 160 bit SHA1 algorithm using 5,000 ASICS computers each capable of 13TH/s with a total hashing rate of 65,000 TH/s, is 0.74 years. This is in contrast to the 208.06 trillion years to find a collision with the SHA256 algorithm using the brute force approach.</a:t>
            </a:r>
          </a:p>
        </p:txBody>
      </p:sp>
    </p:spTree>
    <p:extLst>
      <p:ext uri="{BB962C8B-B14F-4D97-AF65-F5344CB8AC3E}">
        <p14:creationId xmlns:p14="http://schemas.microsoft.com/office/powerpoint/2010/main" val="21353096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0" y="377825"/>
            <a:ext cx="9220200" cy="1325563"/>
          </a:xfrm>
        </p:spPr>
        <p:txBody>
          <a:bodyPr>
            <a:noAutofit/>
          </a:bodyPr>
          <a:lstStyle/>
          <a:p>
            <a:r>
              <a:rPr lang="en-US" dirty="0"/>
              <a:t>Exercise 4: Birthday Paradox and cracking secure hash algorithms input &amp; output</a:t>
            </a:r>
          </a:p>
        </p:txBody>
      </p:sp>
      <p:pic>
        <p:nvPicPr>
          <p:cNvPr id="5" name="Picture 4"/>
          <p:cNvPicPr>
            <a:picLocks noChangeAspect="1"/>
          </p:cNvPicPr>
          <p:nvPr/>
        </p:nvPicPr>
        <p:blipFill>
          <a:blip r:embed="rId3"/>
          <a:stretch>
            <a:fillRect/>
          </a:stretch>
        </p:blipFill>
        <p:spPr>
          <a:xfrm>
            <a:off x="1986547" y="2032258"/>
            <a:ext cx="9240753" cy="4660642"/>
          </a:xfrm>
          <a:prstGeom prst="rect">
            <a:avLst/>
          </a:prstGeom>
        </p:spPr>
      </p:pic>
    </p:spTree>
    <p:extLst>
      <p:ext uri="{BB962C8B-B14F-4D97-AF65-F5344CB8AC3E}">
        <p14:creationId xmlns:p14="http://schemas.microsoft.com/office/powerpoint/2010/main" val="4623999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7276" y="500062"/>
            <a:ext cx="9788039" cy="1325563"/>
          </a:xfrm>
        </p:spPr>
        <p:txBody>
          <a:bodyPr>
            <a:noAutofit/>
          </a:bodyPr>
          <a:lstStyle/>
          <a:p>
            <a:r>
              <a:rPr lang="en-US" dirty="0"/>
              <a:t>How long would it take to find a collision with the SHA algorithm?</a:t>
            </a:r>
          </a:p>
        </p:txBody>
      </p:sp>
      <p:sp>
        <p:nvSpPr>
          <p:cNvPr id="3" name="Content Placeholder 2"/>
          <p:cNvSpPr>
            <a:spLocks noGrp="1"/>
          </p:cNvSpPr>
          <p:nvPr>
            <p:ph idx="1"/>
          </p:nvPr>
        </p:nvSpPr>
        <p:spPr>
          <a:xfrm>
            <a:off x="1046747" y="2232524"/>
            <a:ext cx="10915097" cy="4625475"/>
          </a:xfrm>
        </p:spPr>
        <p:txBody>
          <a:bodyPr>
            <a:normAutofit/>
          </a:bodyPr>
          <a:lstStyle/>
          <a:p>
            <a:r>
              <a:rPr lang="en-US" dirty="0"/>
              <a:t>Assuming we are utilizing a supercomputer with the  computing power of 10 </a:t>
            </a:r>
            <a:r>
              <a:rPr lang="en-US" dirty="0" err="1"/>
              <a:t>Terahashes</a:t>
            </a:r>
            <a:r>
              <a:rPr lang="en-US" dirty="0"/>
              <a:t>/second:</a:t>
            </a:r>
          </a:p>
          <a:p>
            <a:pPr lvl="1">
              <a:buFont typeface="Wingdings" panose="05000000000000000000" pitchFamily="2" charset="2"/>
              <a:buChar char="q"/>
            </a:pPr>
            <a:r>
              <a:rPr lang="en-US" sz="3100" dirty="0"/>
              <a:t>SHA 1 (</a:t>
            </a:r>
            <a:r>
              <a:rPr lang="en-US" sz="3100" b="0" dirty="0"/>
              <a:t>160 </a:t>
            </a:r>
            <a:r>
              <a:rPr lang="en-US" sz="3100" dirty="0"/>
              <a:t>bits): 4,804.55</a:t>
            </a:r>
          </a:p>
          <a:p>
            <a:pPr lvl="1">
              <a:buFont typeface="Wingdings" panose="05000000000000000000" pitchFamily="2" charset="2"/>
              <a:buChar char="q"/>
            </a:pPr>
            <a:r>
              <a:rPr lang="en-US" sz="3100" dirty="0"/>
              <a:t>SHA 2 (256 characters): 1,352,361,431,827,728,600 or 1.3523614318277286*10</a:t>
            </a:r>
            <a:r>
              <a:rPr lang="en-US" sz="3100" baseline="30000" dirty="0"/>
              <a:t>18</a:t>
            </a:r>
          </a:p>
          <a:p>
            <a:pPr lvl="1">
              <a:buFont typeface="Wingdings" panose="05000000000000000000" pitchFamily="2" charset="2"/>
              <a:buChar char="q"/>
            </a:pPr>
            <a:r>
              <a:rPr lang="en-US" sz="3100" dirty="0"/>
              <a:t>SHA 3 (384 characters): 24,946,665,228,081,517,000,000,000,000,000,000,000 or 2.4946665228081517*10</a:t>
            </a:r>
            <a:r>
              <a:rPr lang="en-US" sz="3100" baseline="30000" dirty="0"/>
              <a:t>37</a:t>
            </a:r>
          </a:p>
        </p:txBody>
      </p:sp>
    </p:spTree>
    <p:extLst>
      <p:ext uri="{BB962C8B-B14F-4D97-AF65-F5344CB8AC3E}">
        <p14:creationId xmlns:p14="http://schemas.microsoft.com/office/powerpoint/2010/main" val="14597493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1237" y="274137"/>
            <a:ext cx="7615989" cy="1325563"/>
          </a:xfrm>
        </p:spPr>
        <p:txBody>
          <a:bodyPr/>
          <a:lstStyle/>
          <a:p>
            <a:r>
              <a:rPr lang="en-US" dirty="0"/>
              <a:t>Conclusion</a:t>
            </a:r>
          </a:p>
        </p:txBody>
      </p:sp>
      <p:sp>
        <p:nvSpPr>
          <p:cNvPr id="3" name="Content Placeholder 2"/>
          <p:cNvSpPr>
            <a:spLocks noGrp="1"/>
          </p:cNvSpPr>
          <p:nvPr>
            <p:ph idx="1"/>
          </p:nvPr>
        </p:nvSpPr>
        <p:spPr>
          <a:xfrm>
            <a:off x="1046748" y="2232524"/>
            <a:ext cx="11145252" cy="4625475"/>
          </a:xfrm>
        </p:spPr>
        <p:txBody>
          <a:bodyPr>
            <a:normAutofit/>
          </a:bodyPr>
          <a:lstStyle/>
          <a:p>
            <a:r>
              <a:rPr lang="en-US" dirty="0"/>
              <a:t>Secure hash algorithms are used in </a:t>
            </a:r>
            <a:r>
              <a:rPr lang="en-US"/>
              <a:t>a </a:t>
            </a:r>
            <a:r>
              <a:rPr lang="en-US" smtClean="0"/>
              <a:t>variety </a:t>
            </a:r>
            <a:r>
              <a:rPr lang="en-US" dirty="0"/>
              <a:t>of settings to increase the security and integrity of data:</a:t>
            </a:r>
          </a:p>
          <a:p>
            <a:pPr marL="0" indent="0">
              <a:buNone/>
            </a:pPr>
            <a:r>
              <a:rPr lang="en-US" dirty="0"/>
              <a:t>	</a:t>
            </a:r>
            <a:r>
              <a:rPr lang="en-US" sz="3100" dirty="0"/>
              <a:t>- To ensure that data on servers has not been changed</a:t>
            </a:r>
          </a:p>
          <a:p>
            <a:pPr marL="0" indent="0">
              <a:buNone/>
            </a:pPr>
            <a:r>
              <a:rPr lang="en-US" sz="3100" dirty="0"/>
              <a:t>	- For password protection</a:t>
            </a:r>
          </a:p>
          <a:p>
            <a:pPr marL="0" indent="0">
              <a:buNone/>
            </a:pPr>
            <a:r>
              <a:rPr lang="en-US" sz="3100" dirty="0"/>
              <a:t>	- For digital signatures and fingerprinting</a:t>
            </a:r>
          </a:p>
          <a:p>
            <a:pPr marL="0" indent="0">
              <a:buNone/>
            </a:pPr>
            <a:r>
              <a:rPr lang="en-US" sz="3100" dirty="0"/>
              <a:t>	- To provide proof of work in digital currency mining for 	 	  blockchain mining</a:t>
            </a:r>
          </a:p>
          <a:p>
            <a:endParaRPr lang="en-US" dirty="0"/>
          </a:p>
          <a:p>
            <a:endParaRPr lang="en-US" dirty="0"/>
          </a:p>
        </p:txBody>
      </p:sp>
    </p:spTree>
    <p:extLst>
      <p:ext uri="{BB962C8B-B14F-4D97-AF65-F5344CB8AC3E}">
        <p14:creationId xmlns:p14="http://schemas.microsoft.com/office/powerpoint/2010/main" val="1338304685"/>
      </p:ext>
    </p:extLst>
  </p:cSld>
  <p:clrMapOvr>
    <a:masterClrMapping/>
  </p:clrMapOvr>
  <p:timing>
    <p:tnLst>
      <p:par>
        <p:cTn id="1" dur="indefinite" restart="never" nodeType="tmRoot"/>
      </p:par>
    </p:tnLst>
  </p:timing>
</p:sld>
</file>

<file path=ppt/theme/theme1.xml><?xml version="1.0" encoding="utf-8"?>
<a:theme xmlns:a="http://schemas.openxmlformats.org/drawingml/2006/main" name="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4.xml><?xml version="1.0" encoding="utf-8"?>
<a:theme xmlns:a="http://schemas.openxmlformats.org/drawingml/2006/main" name="2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5.xml><?xml version="1.0" encoding="utf-8"?>
<a:theme xmlns:a="http://schemas.openxmlformats.org/drawingml/2006/main" name="3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BlockchainTheme</Template>
  <TotalTime>1285</TotalTime>
  <Words>2644</Words>
  <Application>Microsoft Office PowerPoint</Application>
  <PresentationFormat>Widescreen</PresentationFormat>
  <Paragraphs>253</Paragraphs>
  <Slides>39</Slides>
  <Notes>30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39</vt:i4>
      </vt:variant>
    </vt:vector>
  </HeadingPairs>
  <TitlesOfParts>
    <vt:vector size="48" baseType="lpstr">
      <vt:lpstr>Arial</vt:lpstr>
      <vt:lpstr>Calibri</vt:lpstr>
      <vt:lpstr>Calibri Light</vt:lpstr>
      <vt:lpstr>Wingdings</vt:lpstr>
      <vt:lpstr>BlockchainTheme</vt:lpstr>
      <vt:lpstr>Theme1</vt:lpstr>
      <vt:lpstr>1_Theme1</vt:lpstr>
      <vt:lpstr>2_Theme1</vt:lpstr>
      <vt:lpstr>3_Theme1</vt:lpstr>
      <vt:lpstr>The Use and Performance of Hashing Algorithms</vt:lpstr>
      <vt:lpstr>Hashing Overview </vt:lpstr>
      <vt:lpstr>Hashing</vt:lpstr>
      <vt:lpstr>Hash Example</vt:lpstr>
      <vt:lpstr>SHA 256</vt:lpstr>
      <vt:lpstr>PowerPoint Presentation</vt:lpstr>
      <vt:lpstr>PowerPoint Presentation</vt:lpstr>
      <vt:lpstr>More on Hashes</vt:lpstr>
      <vt:lpstr>Technical Details on Hashing</vt:lpstr>
      <vt:lpstr>Technical Details of Hashing Algorithm</vt:lpstr>
      <vt:lpstr> Major areas of concern for the family of secure hash algorithms</vt:lpstr>
      <vt:lpstr>Hashing Applications</vt:lpstr>
      <vt:lpstr>PowerPoint Presentation</vt:lpstr>
      <vt:lpstr>Secure Hashing Applications cont.</vt:lpstr>
      <vt:lpstr>PowerPoint Presentation</vt:lpstr>
      <vt:lpstr>SHA256 Value of several common passwords that could be put in a password cracker dictionary. PS: The user ids here are GOT names used for baby names in 2018.</vt:lpstr>
      <vt:lpstr>Hashing and  Blockchain Mining</vt:lpstr>
      <vt:lpstr>PowerPoint Presentation</vt:lpstr>
      <vt:lpstr>Mining Complexity</vt:lpstr>
      <vt:lpstr>Mining Process</vt:lpstr>
      <vt:lpstr>Nonce</vt:lpstr>
      <vt:lpstr>Nonce from a Crypto Perspective</vt:lpstr>
      <vt:lpstr>How the Nonce is Used in Mining </vt:lpstr>
      <vt:lpstr>Four Hashing Exercises</vt:lpstr>
      <vt:lpstr>Exercise 1: Generate a nonce that will result in a leading zero for a hash. </vt:lpstr>
      <vt:lpstr>Exercise 1: Example Results </vt:lpstr>
      <vt:lpstr>Exercise 2: A Hashing program that automatically searches for a nonce</vt:lpstr>
      <vt:lpstr>Exercise 2: A Hashing program that automatically searches for a nonce… cont.</vt:lpstr>
      <vt:lpstr>Exercise 2: Input </vt:lpstr>
      <vt:lpstr>Exercise 2: Output</vt:lpstr>
      <vt:lpstr>Exercise 3: Mining Computation Issues</vt:lpstr>
      <vt:lpstr>Exercise 3: Mining Computation Issues Continuation</vt:lpstr>
      <vt:lpstr>Exercise 3: Input</vt:lpstr>
      <vt:lpstr>Exercise 3: Output</vt:lpstr>
      <vt:lpstr>Exercise 3: Additional Practice</vt:lpstr>
      <vt:lpstr>Exercise 4: Birthday Paradox and cracking secure hash algorithms</vt:lpstr>
      <vt:lpstr>Exercise 4: Birthday Paradox and cracking secure hash algorithms input &amp; output</vt:lpstr>
      <vt:lpstr>How long would it take to find a collision with the SHA algorithm?</vt:lpstr>
      <vt:lpstr>Conclusion</vt:lpstr>
    </vt:vector>
  </TitlesOfParts>
  <Company>University at Buffalo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Nonce</dc:title>
  <dc:creator>SeanSanders</dc:creator>
  <cp:lastModifiedBy>Sean Sanders</cp:lastModifiedBy>
  <cp:revision>140</cp:revision>
  <dcterms:created xsi:type="dcterms:W3CDTF">2018-05-22T13:35:00Z</dcterms:created>
  <dcterms:modified xsi:type="dcterms:W3CDTF">2019-08-27T14:23:24Z</dcterms:modified>
</cp:coreProperties>
</file>